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257" r:id="rId4"/>
    <p:sldId id="284" r:id="rId5"/>
    <p:sldId id="285" r:id="rId6"/>
    <p:sldId id="268" r:id="rId7"/>
    <p:sldId id="262" r:id="rId8"/>
    <p:sldId id="264" r:id="rId9"/>
    <p:sldId id="267" r:id="rId10"/>
    <p:sldId id="270" r:id="rId11"/>
    <p:sldId id="286" r:id="rId12"/>
    <p:sldId id="272" r:id="rId13"/>
    <p:sldId id="273" r:id="rId14"/>
    <p:sldId id="274" r:id="rId15"/>
    <p:sldId id="276" r:id="rId16"/>
    <p:sldId id="275" r:id="rId17"/>
    <p:sldId id="277" r:id="rId18"/>
    <p:sldId id="278" r:id="rId19"/>
    <p:sldId id="279" r:id="rId20"/>
    <p:sldId id="287" r:id="rId21"/>
    <p:sldId id="280" r:id="rId22"/>
    <p:sldId id="290" r:id="rId23"/>
    <p:sldId id="288" r:id="rId24"/>
    <p:sldId id="283"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025"/>
    <a:srgbClr val="9966FF"/>
    <a:srgbClr val="00FFFF"/>
    <a:srgbClr val="99FF33"/>
    <a:srgbClr val="FF3399"/>
    <a:srgbClr val="292929"/>
    <a:srgbClr val="FFFFFF"/>
    <a:srgbClr val="222222"/>
    <a:srgbClr val="F5F5F5"/>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7" autoAdjust="0"/>
    <p:restoredTop sz="85080" autoAdjust="0"/>
  </p:normalViewPr>
  <p:slideViewPr>
    <p:cSldViewPr>
      <p:cViewPr varScale="1">
        <p:scale>
          <a:sx n="62" d="100"/>
          <a:sy n="62" d="100"/>
        </p:scale>
        <p:origin x="1614" y="72"/>
      </p:cViewPr>
      <p:guideLst>
        <p:guide orient="horz" pos="2160"/>
        <p:guide pos="2880"/>
      </p:guideLst>
    </p:cSldViewPr>
  </p:slideViewPr>
  <p:outlineViewPr>
    <p:cViewPr>
      <p:scale>
        <a:sx n="33" d="100"/>
        <a:sy n="33" d="100"/>
      </p:scale>
      <p:origin x="0" y="-849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E1771-A7B1-4A91-958F-4C50DD45F4D7}" type="datetimeFigureOut">
              <a:rPr lang="en-PH" smtClean="0"/>
              <a:t>30/03/2022</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B96F3-AB3B-4A44-870F-2FBB5484A874}" type="slidenum">
              <a:rPr lang="en-PH" smtClean="0"/>
              <a:t>‹#›</a:t>
            </a:fld>
            <a:endParaRPr lang="en-PH"/>
          </a:p>
        </p:txBody>
      </p:sp>
    </p:spTree>
    <p:extLst>
      <p:ext uri="{BB962C8B-B14F-4D97-AF65-F5344CB8AC3E}">
        <p14:creationId xmlns:p14="http://schemas.microsoft.com/office/powerpoint/2010/main" val="135773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a:t>
            </a:fld>
            <a:endParaRPr lang="en-PH"/>
          </a:p>
        </p:txBody>
      </p:sp>
    </p:spTree>
    <p:extLst>
      <p:ext uri="{BB962C8B-B14F-4D97-AF65-F5344CB8AC3E}">
        <p14:creationId xmlns:p14="http://schemas.microsoft.com/office/powerpoint/2010/main" val="183747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10</a:t>
            </a:fld>
            <a:endParaRPr lang="en-PH"/>
          </a:p>
        </p:txBody>
      </p:sp>
    </p:spTree>
    <p:extLst>
      <p:ext uri="{BB962C8B-B14F-4D97-AF65-F5344CB8AC3E}">
        <p14:creationId xmlns:p14="http://schemas.microsoft.com/office/powerpoint/2010/main" val="421485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11</a:t>
            </a:fld>
            <a:endParaRPr lang="en-PH"/>
          </a:p>
        </p:txBody>
      </p:sp>
    </p:spTree>
    <p:extLst>
      <p:ext uri="{BB962C8B-B14F-4D97-AF65-F5344CB8AC3E}">
        <p14:creationId xmlns:p14="http://schemas.microsoft.com/office/powerpoint/2010/main" val="242192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12</a:t>
            </a:fld>
            <a:endParaRPr lang="en-PH"/>
          </a:p>
        </p:txBody>
      </p:sp>
    </p:spTree>
    <p:extLst>
      <p:ext uri="{BB962C8B-B14F-4D97-AF65-F5344CB8AC3E}">
        <p14:creationId xmlns:p14="http://schemas.microsoft.com/office/powerpoint/2010/main" val="2629047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13</a:t>
            </a:fld>
            <a:endParaRPr lang="en-PH"/>
          </a:p>
        </p:txBody>
      </p:sp>
    </p:spTree>
    <p:extLst>
      <p:ext uri="{BB962C8B-B14F-4D97-AF65-F5344CB8AC3E}">
        <p14:creationId xmlns:p14="http://schemas.microsoft.com/office/powerpoint/2010/main" val="1122200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14</a:t>
            </a:fld>
            <a:endParaRPr lang="en-PH"/>
          </a:p>
        </p:txBody>
      </p:sp>
    </p:spTree>
    <p:extLst>
      <p:ext uri="{BB962C8B-B14F-4D97-AF65-F5344CB8AC3E}">
        <p14:creationId xmlns:p14="http://schemas.microsoft.com/office/powerpoint/2010/main" val="37176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15</a:t>
            </a:fld>
            <a:endParaRPr lang="en-PH"/>
          </a:p>
        </p:txBody>
      </p:sp>
    </p:spTree>
    <p:extLst>
      <p:ext uri="{BB962C8B-B14F-4D97-AF65-F5344CB8AC3E}">
        <p14:creationId xmlns:p14="http://schemas.microsoft.com/office/powerpoint/2010/main" val="231767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16</a:t>
            </a:fld>
            <a:endParaRPr lang="en-PH"/>
          </a:p>
        </p:txBody>
      </p:sp>
    </p:spTree>
    <p:extLst>
      <p:ext uri="{BB962C8B-B14F-4D97-AF65-F5344CB8AC3E}">
        <p14:creationId xmlns:p14="http://schemas.microsoft.com/office/powerpoint/2010/main" val="163633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17</a:t>
            </a:fld>
            <a:endParaRPr lang="en-PH"/>
          </a:p>
        </p:txBody>
      </p:sp>
    </p:spTree>
    <p:extLst>
      <p:ext uri="{BB962C8B-B14F-4D97-AF65-F5344CB8AC3E}">
        <p14:creationId xmlns:p14="http://schemas.microsoft.com/office/powerpoint/2010/main" val="263697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into consideration dialect/accent grass and also speech and language needs.</a:t>
            </a:r>
          </a:p>
          <a:p>
            <a:endParaRPr lang="en-GB" dirty="0"/>
          </a:p>
          <a:p>
            <a:r>
              <a:rPr lang="en-GB"/>
              <a:t>Show video</a:t>
            </a:r>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18</a:t>
            </a:fld>
            <a:endParaRPr lang="en-PH"/>
          </a:p>
        </p:txBody>
      </p:sp>
    </p:spTree>
    <p:extLst>
      <p:ext uri="{BB962C8B-B14F-4D97-AF65-F5344CB8AC3E}">
        <p14:creationId xmlns:p14="http://schemas.microsoft.com/office/powerpoint/2010/main" val="24334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19</a:t>
            </a:fld>
            <a:endParaRPr lang="en-PH"/>
          </a:p>
        </p:txBody>
      </p:sp>
    </p:spTree>
    <p:extLst>
      <p:ext uri="{BB962C8B-B14F-4D97-AF65-F5344CB8AC3E}">
        <p14:creationId xmlns:p14="http://schemas.microsoft.com/office/powerpoint/2010/main" val="132281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Phonics is really important in the first stages of reading</a:t>
            </a:r>
          </a:p>
        </p:txBody>
      </p:sp>
      <p:sp>
        <p:nvSpPr>
          <p:cNvPr id="4" name="Slide Number Placeholder 3"/>
          <p:cNvSpPr>
            <a:spLocks noGrp="1"/>
          </p:cNvSpPr>
          <p:nvPr>
            <p:ph type="sldNum" sz="quarter" idx="5"/>
          </p:nvPr>
        </p:nvSpPr>
        <p:spPr/>
        <p:txBody>
          <a:bodyPr/>
          <a:lstStyle/>
          <a:p>
            <a:fld id="{60DB96F3-AB3B-4A44-870F-2FBB5484A874}" type="slidenum">
              <a:rPr lang="en-PH" smtClean="0"/>
              <a:t>2</a:t>
            </a:fld>
            <a:endParaRPr lang="en-PH"/>
          </a:p>
        </p:txBody>
      </p:sp>
    </p:spTree>
    <p:extLst>
      <p:ext uri="{BB962C8B-B14F-4D97-AF65-F5344CB8AC3E}">
        <p14:creationId xmlns:p14="http://schemas.microsoft.com/office/powerpoint/2010/main" val="4236293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20</a:t>
            </a:fld>
            <a:endParaRPr lang="en-PH"/>
          </a:p>
        </p:txBody>
      </p:sp>
    </p:spTree>
    <p:extLst>
      <p:ext uri="{BB962C8B-B14F-4D97-AF65-F5344CB8AC3E}">
        <p14:creationId xmlns:p14="http://schemas.microsoft.com/office/powerpoint/2010/main" val="1014743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21</a:t>
            </a:fld>
            <a:endParaRPr lang="en-PH"/>
          </a:p>
        </p:txBody>
      </p:sp>
    </p:spTree>
    <p:extLst>
      <p:ext uri="{BB962C8B-B14F-4D97-AF65-F5344CB8AC3E}">
        <p14:creationId xmlns:p14="http://schemas.microsoft.com/office/powerpoint/2010/main" val="46687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Videos</a:t>
            </a:r>
          </a:p>
          <a:p>
            <a:r>
              <a:rPr lang="en-GB" dirty="0"/>
              <a:t>Spot sounds in the environment, do sound hunts around the house, hide sounds to make a word.</a:t>
            </a:r>
          </a:p>
        </p:txBody>
      </p:sp>
      <p:sp>
        <p:nvSpPr>
          <p:cNvPr id="4" name="Slide Number Placeholder 3"/>
          <p:cNvSpPr>
            <a:spLocks noGrp="1"/>
          </p:cNvSpPr>
          <p:nvPr>
            <p:ph type="sldNum" sz="quarter" idx="10"/>
          </p:nvPr>
        </p:nvSpPr>
        <p:spPr/>
        <p:txBody>
          <a:bodyPr/>
          <a:lstStyle/>
          <a:p>
            <a:fld id="{60DB96F3-AB3B-4A44-870F-2FBB5484A874}" type="slidenum">
              <a:rPr lang="en-PH" smtClean="0"/>
              <a:t>22</a:t>
            </a:fld>
            <a:endParaRPr lang="en-PH"/>
          </a:p>
        </p:txBody>
      </p:sp>
    </p:spTree>
    <p:extLst>
      <p:ext uri="{BB962C8B-B14F-4D97-AF65-F5344CB8AC3E}">
        <p14:creationId xmlns:p14="http://schemas.microsoft.com/office/powerpoint/2010/main" val="3368310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23</a:t>
            </a:fld>
            <a:endParaRPr lang="en-PH"/>
          </a:p>
        </p:txBody>
      </p:sp>
    </p:spTree>
    <p:extLst>
      <p:ext uri="{BB962C8B-B14F-4D97-AF65-F5344CB8AC3E}">
        <p14:creationId xmlns:p14="http://schemas.microsoft.com/office/powerpoint/2010/main" val="3493670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24</a:t>
            </a:fld>
            <a:endParaRPr lang="en-PH"/>
          </a:p>
        </p:txBody>
      </p:sp>
    </p:spTree>
    <p:extLst>
      <p:ext uri="{BB962C8B-B14F-4D97-AF65-F5344CB8AC3E}">
        <p14:creationId xmlns:p14="http://schemas.microsoft.com/office/powerpoint/2010/main" val="157424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25</a:t>
            </a:fld>
            <a:endParaRPr lang="en-PH"/>
          </a:p>
        </p:txBody>
      </p:sp>
    </p:spTree>
    <p:extLst>
      <p:ext uri="{BB962C8B-B14F-4D97-AF65-F5344CB8AC3E}">
        <p14:creationId xmlns:p14="http://schemas.microsoft.com/office/powerpoint/2010/main" val="65246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Pure sounds</a:t>
            </a:r>
          </a:p>
        </p:txBody>
      </p:sp>
      <p:sp>
        <p:nvSpPr>
          <p:cNvPr id="4" name="Slide Number Placeholder 3"/>
          <p:cNvSpPr>
            <a:spLocks noGrp="1"/>
          </p:cNvSpPr>
          <p:nvPr>
            <p:ph type="sldNum" sz="quarter" idx="10"/>
          </p:nvPr>
        </p:nvSpPr>
        <p:spPr/>
        <p:txBody>
          <a:bodyPr/>
          <a:lstStyle/>
          <a:p>
            <a:fld id="{60DB96F3-AB3B-4A44-870F-2FBB5484A874}" type="slidenum">
              <a:rPr lang="en-PH" smtClean="0"/>
              <a:t>3</a:t>
            </a:fld>
            <a:endParaRPr lang="en-PH"/>
          </a:p>
        </p:txBody>
      </p:sp>
    </p:spTree>
    <p:extLst>
      <p:ext uri="{BB962C8B-B14F-4D97-AF65-F5344CB8AC3E}">
        <p14:creationId xmlns:p14="http://schemas.microsoft.com/office/powerpoint/2010/main" val="423314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Pure sounds - video</a:t>
            </a:r>
          </a:p>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4</a:t>
            </a:fld>
            <a:endParaRPr lang="en-PH"/>
          </a:p>
        </p:txBody>
      </p:sp>
    </p:spTree>
    <p:extLst>
      <p:ext uri="{BB962C8B-B14F-4D97-AF65-F5344CB8AC3E}">
        <p14:creationId xmlns:p14="http://schemas.microsoft.com/office/powerpoint/2010/main" val="239016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5</a:t>
            </a:fld>
            <a:endParaRPr lang="en-PH"/>
          </a:p>
        </p:txBody>
      </p:sp>
    </p:spTree>
    <p:extLst>
      <p:ext uri="{BB962C8B-B14F-4D97-AF65-F5344CB8AC3E}">
        <p14:creationId xmlns:p14="http://schemas.microsoft.com/office/powerpoint/2010/main" val="19617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6</a:t>
            </a:fld>
            <a:endParaRPr lang="en-PH"/>
          </a:p>
        </p:txBody>
      </p:sp>
    </p:spTree>
    <p:extLst>
      <p:ext uri="{BB962C8B-B14F-4D97-AF65-F5344CB8AC3E}">
        <p14:creationId xmlns:p14="http://schemas.microsoft.com/office/powerpoint/2010/main" val="218286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buttons</a:t>
            </a:r>
          </a:p>
        </p:txBody>
      </p:sp>
      <p:sp>
        <p:nvSpPr>
          <p:cNvPr id="4" name="Slide Number Placeholder 3"/>
          <p:cNvSpPr>
            <a:spLocks noGrp="1"/>
          </p:cNvSpPr>
          <p:nvPr>
            <p:ph type="sldNum" sz="quarter" idx="10"/>
          </p:nvPr>
        </p:nvSpPr>
        <p:spPr/>
        <p:txBody>
          <a:bodyPr/>
          <a:lstStyle/>
          <a:p>
            <a:fld id="{60DB96F3-AB3B-4A44-870F-2FBB5484A874}" type="slidenum">
              <a:rPr lang="en-PH" smtClean="0"/>
              <a:t>7</a:t>
            </a:fld>
            <a:endParaRPr lang="en-PH"/>
          </a:p>
        </p:txBody>
      </p:sp>
    </p:spTree>
    <p:extLst>
      <p:ext uri="{BB962C8B-B14F-4D97-AF65-F5344CB8AC3E}">
        <p14:creationId xmlns:p14="http://schemas.microsoft.com/office/powerpoint/2010/main" val="30830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8</a:t>
            </a:fld>
            <a:endParaRPr lang="en-PH"/>
          </a:p>
        </p:txBody>
      </p:sp>
    </p:spTree>
    <p:extLst>
      <p:ext uri="{BB962C8B-B14F-4D97-AF65-F5344CB8AC3E}">
        <p14:creationId xmlns:p14="http://schemas.microsoft.com/office/powerpoint/2010/main" val="307934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B96F3-AB3B-4A44-870F-2FBB5484A874}" type="slidenum">
              <a:rPr lang="en-PH" smtClean="0"/>
              <a:t>9</a:t>
            </a:fld>
            <a:endParaRPr lang="en-PH"/>
          </a:p>
        </p:txBody>
      </p:sp>
    </p:spTree>
    <p:extLst>
      <p:ext uri="{BB962C8B-B14F-4D97-AF65-F5344CB8AC3E}">
        <p14:creationId xmlns:p14="http://schemas.microsoft.com/office/powerpoint/2010/main" val="70811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3718" y="2362200"/>
            <a:ext cx="7476564" cy="1470025"/>
          </a:xfrm>
        </p:spPr>
        <p:txBody>
          <a:bodyPr>
            <a:normAutofit/>
          </a:bodyPr>
          <a:lstStyle>
            <a:lvl1pPr>
              <a:defRPr sz="5400"/>
            </a:lvl1pPr>
          </a:lstStyle>
          <a:p>
            <a:r>
              <a:rPr lang="en-US" dirty="0"/>
              <a:t>Click to edit title</a:t>
            </a:r>
          </a:p>
        </p:txBody>
      </p:sp>
      <p:sp>
        <p:nvSpPr>
          <p:cNvPr id="3" name="Subtitle 2"/>
          <p:cNvSpPr>
            <a:spLocks noGrp="1"/>
          </p:cNvSpPr>
          <p:nvPr>
            <p:ph type="subTitle" idx="1"/>
          </p:nvPr>
        </p:nvSpPr>
        <p:spPr>
          <a:xfrm>
            <a:off x="2400300" y="3886200"/>
            <a:ext cx="4343400" cy="990600"/>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050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58674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609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609600" y="1535113"/>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38893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3889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8559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49593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981200"/>
            <a:ext cx="28559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effectLst/>
              </a:defRPr>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1671" y="609600"/>
            <a:ext cx="7960658" cy="8382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605118" y="1524000"/>
            <a:ext cx="7933764"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34" y="250892"/>
            <a:ext cx="8095129" cy="1600200"/>
          </a:xfrm>
        </p:spPr>
        <p:txBody>
          <a:bodyPr>
            <a:noAutofit/>
          </a:bodyPr>
          <a:lstStyle/>
          <a:p>
            <a:r>
              <a:rPr lang="en-GB" sz="6000" b="1" dirty="0">
                <a:solidFill>
                  <a:schemeClr val="accent5">
                    <a:lumMod val="75000"/>
                  </a:schemeClr>
                </a:solidFill>
                <a:latin typeface="SassoonPrimaryInfant" panose="00000400000000000000" pitchFamily="2" charset="0"/>
              </a:rPr>
              <a:t>Welcome to</a:t>
            </a:r>
            <a:br>
              <a:rPr lang="en-GB" sz="6000" b="1" dirty="0">
                <a:solidFill>
                  <a:schemeClr val="accent5">
                    <a:lumMod val="75000"/>
                  </a:schemeClr>
                </a:solidFill>
                <a:latin typeface="SassoonPrimaryInfant" panose="00000400000000000000" pitchFamily="2" charset="0"/>
              </a:rPr>
            </a:br>
            <a:r>
              <a:rPr lang="en-GB" sz="6000" b="1" dirty="0">
                <a:solidFill>
                  <a:schemeClr val="accent5">
                    <a:lumMod val="75000"/>
                  </a:schemeClr>
                </a:solidFill>
                <a:latin typeface="SassoonPrimaryInfant" panose="00000400000000000000" pitchFamily="2" charset="0"/>
              </a:rPr>
              <a:t>Whitestone’s</a:t>
            </a:r>
          </a:p>
        </p:txBody>
      </p:sp>
      <p:pic>
        <p:nvPicPr>
          <p:cNvPr id="4" name="Picture 44" descr="C:\Users\Alexander\Pictures\Graphics\My Work\Thank You Slides\Fridge Magnets\Alphabete\P.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9677" y="2021838"/>
            <a:ext cx="1066800" cy="13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6" descr="C:\Users\Alexander\Pictures\Graphics\My Work\Thank You Slides\Fridge Magnets\Alphabete\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586" y="2021838"/>
            <a:ext cx="109722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C:\Users\Alexander\Pictures\Graphics\My Work\Thank You Slides\Fridge Magnets\Alphabete\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747" y="2021838"/>
            <a:ext cx="134461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2" descr="C:\Users\Alexander\Pictures\Graphics\My Work\Thank You Slides\Fridge Magnets\Alphabet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6167" y="2021838"/>
            <a:ext cx="11906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7" descr="C:\Users\Alexander\Pictures\Graphics\My Work\Thank You Slides\Fridge Magnets\Alphabete\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9717" y="2021838"/>
            <a:ext cx="4984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 descr="C:\Users\Alexander\Pictures\Graphics\My Work\Thank You Slides\Fridge Magnets\Alphabete\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3187" y="2021837"/>
            <a:ext cx="1249362" cy="140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7" descr="C:\Users\Alexander\Pictures\Graphics\My Work\Thank You Slides\Fridge Magnets\Alphabete\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8442" y="3491858"/>
            <a:ext cx="931026" cy="11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descr="C:\Users\Alexander\Pictures\Graphics\My Work\Thank You Slides\Fridge Magnets\Alphabete\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835" y="3528024"/>
            <a:ext cx="1326120" cy="112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C:\Users\Alexander\Pictures\Graphics\My Work\Thank You Slides\Fridge Magnets\Alphabete\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1003" y="3497777"/>
            <a:ext cx="1093732" cy="114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Users\Alexander\Pictures\Graphics\My Work\Thank You Slides\Fridge Magnets\Alphabet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3945" y="3507353"/>
            <a:ext cx="972348" cy="113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9" descr="C:\Users\Alexander\Pictures\Graphics\My Work\Thank You Slides\Fridge Magnets\Alphabete\K.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8435" y="3491858"/>
            <a:ext cx="981387" cy="114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7" descr="C:\Users\Alexander\Pictures\Graphics\My Work\Thank You Slides\Fridge Magnets\Alphabete\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2549" y="2021838"/>
            <a:ext cx="1144587"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C:\Users\Alexander\Pictures\Graphics\My Work\Thank You Slides\Fridge Magnets\Alphabete\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598" y="3487984"/>
            <a:ext cx="972348" cy="114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3" descr="C:\Users\Alexander\Pictures\Graphics\My Work\Thank You Slides\Fridge Magnets\Alphabete\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185" y="3475822"/>
            <a:ext cx="1093731" cy="11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descr="C:\Users\Alexander\Pictures\Graphics\My Work\Thank You Slides\Fridge Magnets\Alphabet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80" y="3528024"/>
            <a:ext cx="966519" cy="12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D03BB970-4880-4BD9-BF6D-FC22F89D4A8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73413" y="4648350"/>
            <a:ext cx="1692818" cy="2116023"/>
          </a:xfrm>
          <a:prstGeom prst="rect">
            <a:avLst/>
          </a:prstGeom>
        </p:spPr>
      </p:pic>
    </p:spTree>
    <p:extLst>
      <p:ext uri="{BB962C8B-B14F-4D97-AF65-F5344CB8AC3E}">
        <p14:creationId xmlns:p14="http://schemas.microsoft.com/office/powerpoint/2010/main" val="307665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694221" y="1219200"/>
            <a:ext cx="7934325" cy="1371599"/>
          </a:xfrm>
        </p:spPr>
        <p:txBody>
          <a:bodyPr>
            <a:prstTxWarp prst="textArchUp">
              <a:avLst/>
            </a:prstTxWarp>
            <a:normAutofit fontScale="70000" lnSpcReduction="20000"/>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What does a typical Phonics </a:t>
            </a:r>
          </a:p>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lesson look like?</a:t>
            </a:r>
          </a:p>
        </p:txBody>
      </p:sp>
      <p:sp>
        <p:nvSpPr>
          <p:cNvPr id="5" name="Content Placeholder 13"/>
          <p:cNvSpPr txBox="1">
            <a:spLocks/>
          </p:cNvSpPr>
          <p:nvPr/>
        </p:nvSpPr>
        <p:spPr>
          <a:xfrm>
            <a:off x="1828800" y="1325105"/>
            <a:ext cx="7993914"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solidFill>
                <a:schemeClr val="tx1"/>
              </a:solidFill>
              <a:latin typeface="SassoonPrimaryInfant" panose="00000400000000000000" pitchFamily="2" charset="0"/>
            </a:endParaRPr>
          </a:p>
          <a:p>
            <a:r>
              <a:rPr lang="en-GB" dirty="0">
                <a:solidFill>
                  <a:schemeClr val="tx1"/>
                </a:solidFill>
                <a:latin typeface="SassoonPrimaryInfant" panose="00000400000000000000" pitchFamily="2" charset="0"/>
              </a:rPr>
              <a:t>Say the sound</a:t>
            </a:r>
          </a:p>
          <a:p>
            <a:r>
              <a:rPr lang="en-GB" dirty="0">
                <a:solidFill>
                  <a:schemeClr val="tx1"/>
                </a:solidFill>
                <a:latin typeface="SassoonPrimaryInfant" panose="00000400000000000000" pitchFamily="2" charset="0"/>
              </a:rPr>
              <a:t>Read the sound</a:t>
            </a:r>
          </a:p>
          <a:p>
            <a:r>
              <a:rPr lang="en-GB" dirty="0">
                <a:solidFill>
                  <a:schemeClr val="tx1"/>
                </a:solidFill>
                <a:latin typeface="SassoonPrimaryInfant" panose="00000400000000000000" pitchFamily="2" charset="0"/>
              </a:rPr>
              <a:t>Review the sound</a:t>
            </a:r>
          </a:p>
          <a:p>
            <a:r>
              <a:rPr lang="en-GB" dirty="0">
                <a:solidFill>
                  <a:schemeClr val="tx1"/>
                </a:solidFill>
                <a:latin typeface="SassoonPrimaryInfant" panose="00000400000000000000" pitchFamily="2" charset="0"/>
              </a:rPr>
              <a:t>Read the words</a:t>
            </a:r>
          </a:p>
          <a:p>
            <a:r>
              <a:rPr lang="en-GB" dirty="0">
                <a:solidFill>
                  <a:schemeClr val="tx1"/>
                </a:solidFill>
                <a:latin typeface="SassoonPrimaryInfant" panose="00000400000000000000" pitchFamily="2" charset="0"/>
              </a:rPr>
              <a:t>Review words</a:t>
            </a:r>
          </a:p>
          <a:p>
            <a:r>
              <a:rPr lang="en-GB" dirty="0">
                <a:solidFill>
                  <a:schemeClr val="tx1"/>
                </a:solidFill>
                <a:latin typeface="SassoonPrimaryInfant" panose="00000400000000000000" pitchFamily="2" charset="0"/>
              </a:rPr>
              <a:t>Alien words</a:t>
            </a:r>
          </a:p>
          <a:p>
            <a:r>
              <a:rPr lang="en-GB" dirty="0">
                <a:solidFill>
                  <a:schemeClr val="tx1"/>
                </a:solidFill>
                <a:latin typeface="SassoonPrimaryInfant" panose="00000400000000000000" pitchFamily="2" charset="0"/>
              </a:rPr>
              <a:t>Spell the words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762500"/>
            <a:ext cx="2567386" cy="1905000"/>
          </a:xfrm>
          <a:prstGeom prst="rect">
            <a:avLst/>
          </a:prstGeom>
        </p:spPr>
      </p:pic>
    </p:spTree>
    <p:extLst>
      <p:ext uri="{BB962C8B-B14F-4D97-AF65-F5344CB8AC3E}">
        <p14:creationId xmlns:p14="http://schemas.microsoft.com/office/powerpoint/2010/main" val="82720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228600" y="3200400"/>
            <a:ext cx="9001125" cy="3200399"/>
          </a:xfrm>
        </p:spPr>
        <p:txBody>
          <a:bodyPr>
            <a:prstTxWarp prst="textArchUp">
              <a:avLst/>
            </a:prstTxWarp>
            <a:normAutofit/>
          </a:bodyPr>
          <a:lstStyle/>
          <a:p>
            <a:pPr marL="0" indent="0" algn="ctr">
              <a:buNone/>
            </a:pPr>
            <a:r>
              <a:rPr lang="en-GB" sz="9600" dirty="0">
                <a:solidFill>
                  <a:schemeClr val="tx1"/>
                </a:solidFill>
                <a:effectLst>
                  <a:glow rad="101600">
                    <a:schemeClr val="accent1">
                      <a:satMod val="175000"/>
                      <a:alpha val="40000"/>
                    </a:schemeClr>
                  </a:glow>
                </a:effectLst>
                <a:latin typeface="SassoonPrimaryInfant" panose="00000400000000000000" pitchFamily="2" charset="0"/>
              </a:rPr>
              <a:t>Any Questions?</a:t>
            </a:r>
          </a:p>
        </p:txBody>
      </p:sp>
    </p:spTree>
    <p:extLst>
      <p:ext uri="{BB962C8B-B14F-4D97-AF65-F5344CB8AC3E}">
        <p14:creationId xmlns:p14="http://schemas.microsoft.com/office/powerpoint/2010/main" val="78774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txBox="1">
            <a:spLocks/>
          </p:cNvSpPr>
          <p:nvPr/>
        </p:nvSpPr>
        <p:spPr>
          <a:xfrm>
            <a:off x="634632" y="13716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8119" y="1828800"/>
            <a:ext cx="6686939" cy="3276600"/>
          </a:xfrm>
        </p:spPr>
      </p:pic>
    </p:spTree>
    <p:extLst>
      <p:ext uri="{BB962C8B-B14F-4D97-AF65-F5344CB8AC3E}">
        <p14:creationId xmlns:p14="http://schemas.microsoft.com/office/powerpoint/2010/main" val="30040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694221" y="838200"/>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Phonics Screening Check</a:t>
            </a:r>
          </a:p>
        </p:txBody>
      </p:sp>
      <p:sp>
        <p:nvSpPr>
          <p:cNvPr id="5" name="Content Placeholder 13"/>
          <p:cNvSpPr txBox="1">
            <a:spLocks/>
          </p:cNvSpPr>
          <p:nvPr/>
        </p:nvSpPr>
        <p:spPr>
          <a:xfrm>
            <a:off x="634632" y="13716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sp>
        <p:nvSpPr>
          <p:cNvPr id="8" name="Content Placeholder 13"/>
          <p:cNvSpPr txBox="1">
            <a:spLocks/>
          </p:cNvSpPr>
          <p:nvPr/>
        </p:nvSpPr>
        <p:spPr>
          <a:xfrm>
            <a:off x="787032" y="15240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dirty="0"/>
          </a:p>
        </p:txBody>
      </p:sp>
      <p:sp>
        <p:nvSpPr>
          <p:cNvPr id="3" name="Rectangle 2"/>
          <p:cNvSpPr/>
          <p:nvPr/>
        </p:nvSpPr>
        <p:spPr>
          <a:xfrm>
            <a:off x="363054" y="2073802"/>
            <a:ext cx="8567622" cy="3939540"/>
          </a:xfrm>
          <a:prstGeom prst="rect">
            <a:avLst/>
          </a:prstGeom>
        </p:spPr>
        <p:txBody>
          <a:bodyPr wrap="square">
            <a:spAutoFit/>
          </a:bodyPr>
          <a:lstStyle/>
          <a:p>
            <a:pPr marL="342900" indent="-342900">
              <a:buFont typeface="Arial" panose="020B0604020202020204" pitchFamily="34" charset="0"/>
              <a:buChar char="•"/>
            </a:pPr>
            <a:r>
              <a:rPr lang="en-GB" sz="2500" dirty="0">
                <a:latin typeface="SassoonPrimaryInfant" panose="00000400000000000000" pitchFamily="2" charset="0"/>
              </a:rPr>
              <a:t>Every Year 1 child in the country will be taking a phonics screening check in the same week: </a:t>
            </a:r>
            <a:r>
              <a:rPr lang="en-GB" sz="2500" b="1" dirty="0">
                <a:latin typeface="SassoonPrimaryInfant" panose="00000400000000000000" pitchFamily="2" charset="0"/>
              </a:rPr>
              <a:t>week beginning 6th June.</a:t>
            </a:r>
          </a:p>
          <a:p>
            <a:pPr marL="342900" indent="-342900">
              <a:buFont typeface="Arial" panose="020B0604020202020204" pitchFamily="34" charset="0"/>
              <a:buChar char="•"/>
            </a:pPr>
            <a:r>
              <a:rPr lang="en-GB" sz="2500" dirty="0">
                <a:latin typeface="SassoonPrimaryInfant" panose="00000400000000000000" pitchFamily="2" charset="0"/>
              </a:rPr>
              <a:t>It is very similar to tasks the children already complete during RWI lessons.</a:t>
            </a:r>
          </a:p>
          <a:p>
            <a:pPr marL="342900" indent="-342900">
              <a:buFont typeface="Arial" panose="020B0604020202020204" pitchFamily="34" charset="0"/>
              <a:buChar char="•"/>
            </a:pPr>
            <a:r>
              <a:rPr lang="en-GB" sz="2500" dirty="0">
                <a:latin typeface="SassoonPrimaryInfant" panose="00000400000000000000" pitchFamily="2" charset="0"/>
              </a:rPr>
              <a:t>The focus of the check is to check children’s segmenting and blending skills; not to test their vocabulary.</a:t>
            </a:r>
          </a:p>
          <a:p>
            <a:pPr marL="342900" indent="-342900">
              <a:buFont typeface="Arial" panose="020B0604020202020204" pitchFamily="34" charset="0"/>
              <a:buChar char="•"/>
            </a:pPr>
            <a:r>
              <a:rPr lang="en-GB" sz="2500" dirty="0">
                <a:latin typeface="SassoonPrimaryInfant" panose="00000400000000000000" pitchFamily="2" charset="0"/>
              </a:rPr>
              <a:t>It has been designed so children of all abilities will be able to take part and there are a few practise words to warm them up to ensure they understand what to do!</a:t>
            </a:r>
          </a:p>
        </p:txBody>
      </p:sp>
    </p:spTree>
    <p:extLst>
      <p:ext uri="{BB962C8B-B14F-4D97-AF65-F5344CB8AC3E}">
        <p14:creationId xmlns:p14="http://schemas.microsoft.com/office/powerpoint/2010/main" val="13458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709461" y="762000"/>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What will the children do?</a:t>
            </a:r>
          </a:p>
        </p:txBody>
      </p:sp>
      <p:sp>
        <p:nvSpPr>
          <p:cNvPr id="5" name="Content Placeholder 13"/>
          <p:cNvSpPr txBox="1">
            <a:spLocks/>
          </p:cNvSpPr>
          <p:nvPr/>
        </p:nvSpPr>
        <p:spPr>
          <a:xfrm>
            <a:off x="634632" y="13716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sp>
        <p:nvSpPr>
          <p:cNvPr id="6" name="Rectangle 5"/>
          <p:cNvSpPr/>
          <p:nvPr/>
        </p:nvSpPr>
        <p:spPr>
          <a:xfrm>
            <a:off x="423978" y="1523999"/>
            <a:ext cx="8567622" cy="4708981"/>
          </a:xfrm>
          <a:prstGeom prst="rect">
            <a:avLst/>
          </a:prstGeom>
        </p:spPr>
        <p:txBody>
          <a:bodyPr wrap="square">
            <a:spAutoFit/>
          </a:bodyPr>
          <a:lstStyle/>
          <a:p>
            <a:pPr marL="342900" indent="-342900">
              <a:buFont typeface="Arial" panose="020B0604020202020204" pitchFamily="34" charset="0"/>
              <a:buChar char="•"/>
            </a:pPr>
            <a:r>
              <a:rPr lang="en-GB" sz="2500" dirty="0">
                <a:latin typeface="SassoonPrimaryInfant" panose="00000400000000000000" pitchFamily="2" charset="0"/>
              </a:rPr>
              <a:t>It will take roughly 10 minutes to complete.</a:t>
            </a:r>
          </a:p>
          <a:p>
            <a:endParaRPr lang="en-GB" sz="2500" dirty="0">
              <a:latin typeface="SassoonPrimaryInfant" panose="00000400000000000000" pitchFamily="2" charset="0"/>
            </a:endParaRPr>
          </a:p>
          <a:p>
            <a:pPr marL="342900" indent="-342900">
              <a:buFont typeface="Arial" panose="020B0604020202020204" pitchFamily="34" charset="0"/>
              <a:buChar char="•"/>
            </a:pPr>
            <a:r>
              <a:rPr lang="en-GB" sz="2500" dirty="0">
                <a:latin typeface="SassoonPrimaryInfant" panose="00000400000000000000" pitchFamily="2" charset="0"/>
              </a:rPr>
              <a:t>They will be asked to ‘sound out’ a word and blend the sounds together. e.g. d-o-g – dog.</a:t>
            </a:r>
          </a:p>
          <a:p>
            <a:pPr marL="342900" indent="-342900">
              <a:buFont typeface="Arial" panose="020B0604020202020204" pitchFamily="34" charset="0"/>
              <a:buChar char="•"/>
            </a:pPr>
            <a:endParaRPr lang="en-GB" sz="2500" dirty="0">
              <a:latin typeface="SassoonPrimaryInfant" panose="00000400000000000000" pitchFamily="2" charset="0"/>
            </a:endParaRPr>
          </a:p>
          <a:p>
            <a:pPr marL="342900" indent="-342900">
              <a:buFont typeface="Arial" panose="020B0604020202020204" pitchFamily="34" charset="0"/>
              <a:buChar char="•"/>
            </a:pPr>
            <a:r>
              <a:rPr lang="en-GB" sz="2500" dirty="0">
                <a:latin typeface="SassoonPrimaryInfant" panose="00000400000000000000" pitchFamily="2" charset="0"/>
              </a:rPr>
              <a:t>The check will consist of 40 words; 20 real words and 20 nonsense words (we call these “alien” words). These are words that are phonetically decodable but not actual words with a meaning e.g. </a:t>
            </a:r>
            <a:r>
              <a:rPr lang="en-GB" sz="2500" dirty="0" err="1">
                <a:latin typeface="SassoonPrimaryInfant" panose="00000400000000000000" pitchFamily="2" charset="0"/>
              </a:rPr>
              <a:t>brip</a:t>
            </a:r>
            <a:r>
              <a:rPr lang="en-GB" sz="2500" dirty="0">
                <a:latin typeface="SassoonPrimaryInfant" panose="00000400000000000000" pitchFamily="2" charset="0"/>
              </a:rPr>
              <a:t>, </a:t>
            </a:r>
            <a:r>
              <a:rPr lang="en-GB" sz="2500" dirty="0" err="1">
                <a:latin typeface="SassoonPrimaryInfant" panose="00000400000000000000" pitchFamily="2" charset="0"/>
              </a:rPr>
              <a:t>snorbling</a:t>
            </a:r>
            <a:r>
              <a:rPr lang="en-GB" sz="2500" dirty="0">
                <a:latin typeface="SassoonPrimaryInfant" panose="00000400000000000000" pitchFamily="2" charset="0"/>
              </a:rPr>
              <a:t> to check a child can decode using phonics skills and not their memory.</a:t>
            </a:r>
          </a:p>
          <a:p>
            <a:pPr marL="342900" indent="-342900">
              <a:buFont typeface="Arial" panose="020B0604020202020204" pitchFamily="34" charset="0"/>
              <a:buChar char="•"/>
            </a:pPr>
            <a:endParaRPr lang="en-GB" sz="2500" dirty="0">
              <a:latin typeface="SassoonPrimaryInfant" panose="00000400000000000000" pitchFamily="2" charset="0"/>
            </a:endParaRPr>
          </a:p>
          <a:p>
            <a:pPr marL="342900" indent="-342900">
              <a:buFont typeface="Arial" panose="020B0604020202020204" pitchFamily="34" charset="0"/>
              <a:buChar char="•"/>
            </a:pPr>
            <a:r>
              <a:rPr lang="en-GB" sz="2500" dirty="0">
                <a:latin typeface="SassoonPrimaryInfant" panose="00000400000000000000" pitchFamily="2" charset="0"/>
              </a:rPr>
              <a:t>‘Alien’ words have a corresponding alien image.</a:t>
            </a:r>
          </a:p>
        </p:txBody>
      </p:sp>
    </p:spTree>
    <p:extLst>
      <p:ext uri="{BB962C8B-B14F-4D97-AF65-F5344CB8AC3E}">
        <p14:creationId xmlns:p14="http://schemas.microsoft.com/office/powerpoint/2010/main" val="22734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txBox="1">
            <a:spLocks/>
          </p:cNvSpPr>
          <p:nvPr/>
        </p:nvSpPr>
        <p:spPr>
          <a:xfrm>
            <a:off x="634632" y="13716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sp>
        <p:nvSpPr>
          <p:cNvPr id="6" name="Rectangle 5"/>
          <p:cNvSpPr/>
          <p:nvPr/>
        </p:nvSpPr>
        <p:spPr>
          <a:xfrm>
            <a:off x="736415" y="436602"/>
            <a:ext cx="7790345" cy="934998"/>
          </a:xfrm>
          <a:prstGeom prst="rect">
            <a:avLst/>
          </a:prstGeom>
        </p:spPr>
        <p:txBody>
          <a:bodyPr wrap="square">
            <a:prstTxWarp prst="textChevron">
              <a:avLst/>
            </a:prstTxWarp>
            <a:spAutoFit/>
          </a:bodyPr>
          <a:lstStyle/>
          <a:p>
            <a:r>
              <a:rPr lang="en-GB" b="1" dirty="0">
                <a:effectLst>
                  <a:glow rad="101600">
                    <a:schemeClr val="accent1">
                      <a:satMod val="175000"/>
                      <a:alpha val="40000"/>
                    </a:schemeClr>
                  </a:glow>
                  <a:outerShdw blurRad="38100" dist="38100" dir="2700000" algn="tl">
                    <a:srgbClr val="000000">
                      <a:alpha val="43137"/>
                    </a:srgbClr>
                  </a:outerShdw>
                </a:effectLst>
                <a:latin typeface="SassoonPrimaryInfant" panose="00000400000000000000" pitchFamily="2" charset="0"/>
              </a:rPr>
              <a:t>A few examples of words</a:t>
            </a:r>
            <a:endParaRPr lang="en-GB" dirty="0">
              <a:latin typeface="SassoonPrimaryInfant" panose="00000400000000000000" pitchFamily="2" charset="0"/>
            </a:endParaRPr>
          </a:p>
        </p:txBody>
      </p:sp>
      <p:pic>
        <p:nvPicPr>
          <p:cNvPr id="10" name="Content Placeholder 9"/>
          <p:cNvPicPr>
            <a:picLocks noGrp="1" noChangeAspect="1"/>
          </p:cNvPicPr>
          <p:nvPr>
            <p:ph idx="1"/>
          </p:nvPr>
        </p:nvPicPr>
        <p:blipFill>
          <a:blip r:embed="rId3"/>
          <a:stretch>
            <a:fillRect/>
          </a:stretch>
        </p:blipFill>
        <p:spPr>
          <a:xfrm>
            <a:off x="4833157" y="1356360"/>
            <a:ext cx="3262563" cy="4810899"/>
          </a:xfrm>
          <a:prstGeom prst="rect">
            <a:avLst/>
          </a:prstGeom>
        </p:spPr>
      </p:pic>
      <p:pic>
        <p:nvPicPr>
          <p:cNvPr id="9" name="Picture 8"/>
          <p:cNvPicPr>
            <a:picLocks noChangeAspect="1"/>
          </p:cNvPicPr>
          <p:nvPr/>
        </p:nvPicPr>
        <p:blipFill>
          <a:blip r:embed="rId4"/>
          <a:stretch>
            <a:fillRect/>
          </a:stretch>
        </p:blipFill>
        <p:spPr>
          <a:xfrm>
            <a:off x="1143000" y="1356360"/>
            <a:ext cx="3197030" cy="4810899"/>
          </a:xfrm>
          <a:prstGeom prst="rect">
            <a:avLst/>
          </a:prstGeom>
        </p:spPr>
      </p:pic>
    </p:spTree>
    <p:extLst>
      <p:ext uri="{BB962C8B-B14F-4D97-AF65-F5344CB8AC3E}">
        <p14:creationId xmlns:p14="http://schemas.microsoft.com/office/powerpoint/2010/main" val="91341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7142" y="457200"/>
            <a:ext cx="3779207" cy="5668963"/>
          </a:xfrm>
          <a:prstGeom prst="rect">
            <a:avLst/>
          </a:prstGeom>
        </p:spPr>
      </p:pic>
      <p:pic>
        <p:nvPicPr>
          <p:cNvPr id="4" name="Picture 3"/>
          <p:cNvPicPr>
            <a:picLocks noChangeAspect="1"/>
          </p:cNvPicPr>
          <p:nvPr/>
        </p:nvPicPr>
        <p:blipFill>
          <a:blip r:embed="rId4"/>
          <a:stretch>
            <a:fillRect/>
          </a:stretch>
        </p:blipFill>
        <p:spPr>
          <a:xfrm>
            <a:off x="4871769" y="518160"/>
            <a:ext cx="3702620" cy="5608003"/>
          </a:xfrm>
          <a:prstGeom prst="rect">
            <a:avLst/>
          </a:prstGeom>
        </p:spPr>
      </p:pic>
    </p:spTree>
    <p:extLst>
      <p:ext uri="{BB962C8B-B14F-4D97-AF65-F5344CB8AC3E}">
        <p14:creationId xmlns:p14="http://schemas.microsoft.com/office/powerpoint/2010/main" val="415070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694221" y="743664"/>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Tricky Areas</a:t>
            </a:r>
          </a:p>
        </p:txBody>
      </p:sp>
      <p:sp>
        <p:nvSpPr>
          <p:cNvPr id="5" name="Content Placeholder 13"/>
          <p:cNvSpPr txBox="1">
            <a:spLocks/>
          </p:cNvSpPr>
          <p:nvPr/>
        </p:nvSpPr>
        <p:spPr>
          <a:xfrm>
            <a:off x="634632" y="13716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sp>
        <p:nvSpPr>
          <p:cNvPr id="6" name="Rectangle 5"/>
          <p:cNvSpPr/>
          <p:nvPr/>
        </p:nvSpPr>
        <p:spPr>
          <a:xfrm>
            <a:off x="347778" y="1143000"/>
            <a:ext cx="8567622" cy="5401479"/>
          </a:xfrm>
          <a:prstGeom prst="rect">
            <a:avLst/>
          </a:prstGeom>
        </p:spPr>
        <p:txBody>
          <a:bodyPr wrap="square">
            <a:spAutoFit/>
          </a:bodyPr>
          <a:lstStyle/>
          <a:p>
            <a:pPr marL="342900" indent="-342900">
              <a:buFont typeface="Arial" panose="020B0604020202020204" pitchFamily="34" charset="0"/>
              <a:buChar char="•"/>
            </a:pPr>
            <a:r>
              <a:rPr lang="en-GB" sz="2300" dirty="0">
                <a:latin typeface="SassoonPrimaryInfant" panose="00000400000000000000" pitchFamily="2" charset="0"/>
              </a:rPr>
              <a:t>Trying to “make sense” of alien words </a:t>
            </a:r>
          </a:p>
          <a:p>
            <a:r>
              <a:rPr lang="en-GB" sz="2300" dirty="0">
                <a:latin typeface="SassoonPrimaryInfant" panose="00000400000000000000" pitchFamily="2" charset="0"/>
              </a:rPr>
              <a:t>    For example </a:t>
            </a:r>
            <a:r>
              <a:rPr lang="en-GB" sz="2300" b="1" dirty="0" err="1">
                <a:ln w="22225">
                  <a:solidFill>
                    <a:schemeClr val="accent2"/>
                  </a:solidFill>
                  <a:prstDash val="solid"/>
                </a:ln>
                <a:effectLst>
                  <a:glow rad="228600">
                    <a:schemeClr val="accent2">
                      <a:satMod val="175000"/>
                      <a:alpha val="40000"/>
                    </a:schemeClr>
                  </a:glow>
                </a:effectLst>
                <a:latin typeface="SassoonPrimaryInfant" panose="00000400000000000000" pitchFamily="2" charset="0"/>
              </a:rPr>
              <a:t>stribe</a:t>
            </a:r>
            <a:r>
              <a:rPr lang="en-GB" sz="2300" dirty="0">
                <a:latin typeface="SassoonPrimaryInfant" panose="00000400000000000000" pitchFamily="2" charset="0"/>
              </a:rPr>
              <a:t> may be read as </a:t>
            </a:r>
            <a:r>
              <a:rPr lang="en-GB" sz="2300" b="1" dirty="0">
                <a:ln w="22225">
                  <a:solidFill>
                    <a:schemeClr val="accent2"/>
                  </a:solidFill>
                  <a:prstDash val="solid"/>
                </a:ln>
                <a:effectLst>
                  <a:glow rad="228600">
                    <a:schemeClr val="accent2">
                      <a:satMod val="175000"/>
                      <a:alpha val="40000"/>
                    </a:schemeClr>
                  </a:glow>
                </a:effectLst>
                <a:latin typeface="SassoonPrimaryInfant" panose="00000400000000000000" pitchFamily="2" charset="0"/>
              </a:rPr>
              <a:t>stripe</a:t>
            </a:r>
          </a:p>
          <a:p>
            <a:endParaRPr lang="en-GB" sz="2300" dirty="0">
              <a:effectLst>
                <a:glow rad="228600">
                  <a:schemeClr val="accent2">
                    <a:satMod val="175000"/>
                    <a:alpha val="40000"/>
                  </a:schemeClr>
                </a:glow>
              </a:effectLst>
              <a:latin typeface="SassoonPrimaryInfant" panose="00000400000000000000" pitchFamily="2" charset="0"/>
            </a:endParaRPr>
          </a:p>
          <a:p>
            <a:pPr marL="342900" indent="-342900">
              <a:buFont typeface="Arial" panose="020B0604020202020204" pitchFamily="34" charset="0"/>
              <a:buChar char="•"/>
            </a:pPr>
            <a:r>
              <a:rPr lang="en-GB" sz="2300" dirty="0">
                <a:latin typeface="SassoonPrimaryInfant" panose="00000400000000000000" pitchFamily="2" charset="0"/>
              </a:rPr>
              <a:t>Chunking/compound words (pumpkin /lunchbox/sunshine)</a:t>
            </a:r>
          </a:p>
          <a:p>
            <a:endParaRPr lang="en-GB" sz="2300" dirty="0">
              <a:latin typeface="SassoonPrimaryInfant" panose="00000400000000000000" pitchFamily="2" charset="0"/>
            </a:endParaRPr>
          </a:p>
          <a:p>
            <a:pPr marL="342900" indent="-342900">
              <a:buFont typeface="Arial" panose="020B0604020202020204" pitchFamily="34" charset="0"/>
              <a:buChar char="•"/>
            </a:pPr>
            <a:r>
              <a:rPr lang="en-GB" sz="2300" dirty="0">
                <a:latin typeface="SassoonPrimaryInfant" panose="00000400000000000000" pitchFamily="2" charset="0"/>
              </a:rPr>
              <a:t>Confusion between phonemes and their corresponding letter names (e E) </a:t>
            </a:r>
            <a:r>
              <a:rPr lang="en-GB" sz="2300" dirty="0" err="1">
                <a:latin typeface="SassoonPrimaryInfant" panose="00000400000000000000" pitchFamily="2" charset="0"/>
              </a:rPr>
              <a:t>e.g.men</a:t>
            </a:r>
            <a:endParaRPr lang="en-GB" sz="2300" dirty="0">
              <a:latin typeface="SassoonPrimaryInfant" panose="00000400000000000000" pitchFamily="2" charset="0"/>
            </a:endParaRPr>
          </a:p>
          <a:p>
            <a:pPr marL="342900" indent="-342900">
              <a:buFont typeface="Arial" panose="020B0604020202020204" pitchFamily="34" charset="0"/>
              <a:buChar char="•"/>
            </a:pPr>
            <a:endParaRPr lang="en-GB" sz="2300" dirty="0">
              <a:latin typeface="SassoonPrimaryInfant" panose="00000400000000000000" pitchFamily="2" charset="0"/>
            </a:endParaRPr>
          </a:p>
          <a:p>
            <a:pPr marL="342900" indent="-342900">
              <a:buFont typeface="Arial" panose="020B0604020202020204" pitchFamily="34" charset="0"/>
              <a:buChar char="•"/>
            </a:pPr>
            <a:r>
              <a:rPr lang="en-GB" sz="2300" dirty="0">
                <a:latin typeface="SassoonPrimaryInfant" panose="00000400000000000000" pitchFamily="2" charset="0"/>
              </a:rPr>
              <a:t>Recognising digraphs/trigraphs within words, especially split digraphs, au, aw and </a:t>
            </a:r>
            <a:r>
              <a:rPr lang="en-GB" sz="2300" dirty="0" err="1">
                <a:latin typeface="SassoonPrimaryInfant" panose="00000400000000000000" pitchFamily="2" charset="0"/>
              </a:rPr>
              <a:t>ue</a:t>
            </a:r>
            <a:endParaRPr lang="en-GB" sz="2300" dirty="0">
              <a:latin typeface="SassoonPrimaryInfant" panose="00000400000000000000" pitchFamily="2" charset="0"/>
            </a:endParaRPr>
          </a:p>
          <a:p>
            <a:pPr marL="342900" indent="-342900">
              <a:buFont typeface="Arial" panose="020B0604020202020204" pitchFamily="34" charset="0"/>
              <a:buChar char="•"/>
            </a:pPr>
            <a:endParaRPr lang="en-GB" sz="2300" dirty="0">
              <a:latin typeface="SassoonPrimaryInfant" panose="00000400000000000000" pitchFamily="2" charset="0"/>
            </a:endParaRPr>
          </a:p>
          <a:p>
            <a:pPr marL="342900" indent="-342900">
              <a:buFont typeface="Arial" panose="020B0604020202020204" pitchFamily="34" charset="0"/>
              <a:buChar char="•"/>
            </a:pPr>
            <a:r>
              <a:rPr lang="en-GB" sz="2300" dirty="0">
                <a:latin typeface="SassoonPrimaryInfant" panose="00000400000000000000" pitchFamily="2" charset="0"/>
              </a:rPr>
              <a:t>Trying the “alternatives” out especially for vowels </a:t>
            </a:r>
          </a:p>
          <a:p>
            <a:r>
              <a:rPr lang="en-GB" sz="2300" dirty="0">
                <a:latin typeface="SassoonPrimaryInfant" panose="00000400000000000000" pitchFamily="2" charset="0"/>
              </a:rPr>
              <a:t>                   (human, giant, circus) – we tell the children to tweak a word or make it make sense.</a:t>
            </a:r>
          </a:p>
          <a:p>
            <a:pPr marL="342900" indent="-342900">
              <a:buFont typeface="Arial" panose="020B0604020202020204" pitchFamily="34" charset="0"/>
              <a:buChar char="•"/>
            </a:pPr>
            <a:endParaRPr lang="en-GB" sz="23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1918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randombar(horizontal)">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randombar(horizontal)">
                                      <p:cBhvr>
                                        <p:cTn id="30" dur="500"/>
                                        <p:tgtEl>
                                          <p:spTgt spid="6">
                                            <p:txEl>
                                              <p:pRg st="9" end="9"/>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3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709461" y="762000"/>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How will it be administered?</a:t>
            </a:r>
          </a:p>
        </p:txBody>
      </p:sp>
      <p:sp>
        <p:nvSpPr>
          <p:cNvPr id="5" name="Content Placeholder 13"/>
          <p:cNvSpPr txBox="1">
            <a:spLocks/>
          </p:cNvSpPr>
          <p:nvPr/>
        </p:nvSpPr>
        <p:spPr>
          <a:xfrm>
            <a:off x="634632" y="13716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sp>
        <p:nvSpPr>
          <p:cNvPr id="6" name="Rectangle 5"/>
          <p:cNvSpPr/>
          <p:nvPr/>
        </p:nvSpPr>
        <p:spPr>
          <a:xfrm>
            <a:off x="347778" y="878175"/>
            <a:ext cx="8567622" cy="3985706"/>
          </a:xfrm>
          <a:prstGeom prst="rect">
            <a:avLst/>
          </a:prstGeom>
        </p:spPr>
        <p:txBody>
          <a:bodyPr wrap="square">
            <a:spAutoFit/>
          </a:bodyPr>
          <a:lstStyle/>
          <a:p>
            <a:endParaRPr lang="en-GB" sz="2300" dirty="0">
              <a:solidFill>
                <a:schemeClr val="bg1"/>
              </a:solidFill>
              <a:latin typeface="Comic Sans MS" panose="030F0702030302020204" pitchFamily="66" charset="0"/>
            </a:endParaRPr>
          </a:p>
          <a:p>
            <a:endParaRPr lang="en-GB" sz="2300" dirty="0">
              <a:solidFill>
                <a:schemeClr val="bg1"/>
              </a:solidFill>
              <a:latin typeface="Comic Sans MS" panose="030F0702030302020204" pitchFamily="66" charset="0"/>
            </a:endParaRPr>
          </a:p>
          <a:p>
            <a:pPr marL="342900" indent="-342900">
              <a:buFont typeface="Arial" panose="020B0604020202020204" pitchFamily="34" charset="0"/>
              <a:buChar char="•"/>
            </a:pPr>
            <a:r>
              <a:rPr lang="en-GB" sz="2300" dirty="0">
                <a:latin typeface="SassoonPrimaryInfant" panose="00000400000000000000" pitchFamily="2" charset="0"/>
              </a:rPr>
              <a:t>Your child’s class teacher will conduct the test with each child in the class. </a:t>
            </a:r>
          </a:p>
          <a:p>
            <a:endParaRPr lang="en-GB" sz="2300" dirty="0">
              <a:latin typeface="SassoonPrimaryInfant" panose="00000400000000000000" pitchFamily="2" charset="0"/>
            </a:endParaRPr>
          </a:p>
          <a:p>
            <a:pPr marL="342900" indent="-342900">
              <a:buFont typeface="Arial" panose="020B0604020202020204" pitchFamily="34" charset="0"/>
              <a:buChar char="•"/>
            </a:pPr>
            <a:r>
              <a:rPr lang="en-GB" sz="2300" dirty="0">
                <a:latin typeface="SassoonPrimaryInfant" panose="00000400000000000000" pitchFamily="2" charset="0"/>
              </a:rPr>
              <a:t> The children will complete the check on a one to one basis in a quiet area of the school.  </a:t>
            </a:r>
          </a:p>
          <a:p>
            <a:endParaRPr lang="en-GB" sz="2300" dirty="0">
              <a:latin typeface="SassoonPrimaryInfant" panose="00000400000000000000" pitchFamily="2" charset="0"/>
            </a:endParaRPr>
          </a:p>
          <a:p>
            <a:pPr marL="342900" indent="-342900">
              <a:buFont typeface="Arial" panose="020B0604020202020204" pitchFamily="34" charset="0"/>
              <a:buChar char="•"/>
            </a:pPr>
            <a:r>
              <a:rPr lang="en-GB" sz="2300" dirty="0">
                <a:latin typeface="SassoonPrimaryInfant" panose="00000400000000000000" pitchFamily="2" charset="0"/>
              </a:rPr>
              <a:t>We are not allowed to indicate to the children at the time whether they have correctly sounded out and / or blended the word BUT they will be praised whatever their attempts are!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99" y="4356156"/>
            <a:ext cx="2802001" cy="2471364"/>
          </a:xfrm>
          <a:prstGeom prst="rect">
            <a:avLst/>
          </a:prstGeom>
        </p:spPr>
      </p:pic>
    </p:spTree>
    <p:extLst>
      <p:ext uri="{BB962C8B-B14F-4D97-AF65-F5344CB8AC3E}">
        <p14:creationId xmlns:p14="http://schemas.microsoft.com/office/powerpoint/2010/main" val="27330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arn(inVertical)">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barn(inVertical)">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709461" y="791240"/>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The results…</a:t>
            </a:r>
          </a:p>
        </p:txBody>
      </p:sp>
      <p:sp>
        <p:nvSpPr>
          <p:cNvPr id="5" name="Content Placeholder 13"/>
          <p:cNvSpPr txBox="1">
            <a:spLocks/>
          </p:cNvSpPr>
          <p:nvPr/>
        </p:nvSpPr>
        <p:spPr>
          <a:xfrm>
            <a:off x="634632" y="13716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sp>
        <p:nvSpPr>
          <p:cNvPr id="6" name="Rectangle 5"/>
          <p:cNvSpPr/>
          <p:nvPr/>
        </p:nvSpPr>
        <p:spPr>
          <a:xfrm>
            <a:off x="347778" y="1264186"/>
            <a:ext cx="8567622" cy="4139595"/>
          </a:xfrm>
          <a:prstGeom prst="rect">
            <a:avLst/>
          </a:prstGeom>
        </p:spPr>
        <p:txBody>
          <a:bodyPr wrap="square">
            <a:spAutoFit/>
          </a:bodyPr>
          <a:lstStyle/>
          <a:p>
            <a:endParaRPr lang="en-GB" sz="2300" dirty="0">
              <a:solidFill>
                <a:schemeClr val="bg1"/>
              </a:solidFill>
              <a:latin typeface="Comic Sans MS" panose="030F0702030302020204" pitchFamily="66" charset="0"/>
            </a:endParaRPr>
          </a:p>
          <a:p>
            <a:pPr marL="342900" indent="-342900">
              <a:buFont typeface="Arial" panose="020B0604020202020204" pitchFamily="34" charset="0"/>
              <a:buChar char="•"/>
            </a:pPr>
            <a:r>
              <a:rPr lang="en-GB" sz="3000" dirty="0">
                <a:latin typeface="SassoonPrimaryInfant" panose="00000400000000000000" pitchFamily="2" charset="0"/>
              </a:rPr>
              <a:t>The pass rate is yet to be determined by DfE but for the last few years it has been 32/40.</a:t>
            </a:r>
          </a:p>
          <a:p>
            <a:pPr marL="342900" indent="-342900">
              <a:buFont typeface="Arial" panose="020B0604020202020204" pitchFamily="34" charset="0"/>
              <a:buChar char="•"/>
            </a:pPr>
            <a:endParaRPr lang="en-GB" sz="3000" dirty="0">
              <a:latin typeface="SassoonPrimaryInfant" panose="00000400000000000000" pitchFamily="2" charset="0"/>
            </a:endParaRPr>
          </a:p>
          <a:p>
            <a:pPr marL="342900" indent="-342900">
              <a:buFont typeface="Arial" panose="020B0604020202020204" pitchFamily="34" charset="0"/>
              <a:buChar char="•"/>
            </a:pPr>
            <a:r>
              <a:rPr lang="en-GB" sz="3000" dirty="0">
                <a:latin typeface="SassoonPrimaryInfant" panose="00000400000000000000" pitchFamily="2" charset="0"/>
              </a:rPr>
              <a:t>We will inform you in your child’s report whether they fall below or within this standard.</a:t>
            </a:r>
          </a:p>
          <a:p>
            <a:pPr marL="342900" indent="-342900">
              <a:buFont typeface="Arial" panose="020B0604020202020204" pitchFamily="34" charset="0"/>
              <a:buChar char="•"/>
            </a:pPr>
            <a:endParaRPr lang="en-GB" sz="3000" dirty="0">
              <a:latin typeface="SassoonPrimaryInfant" panose="00000400000000000000" pitchFamily="2" charset="0"/>
            </a:endParaRPr>
          </a:p>
          <a:p>
            <a:pPr marL="342900" indent="-342900">
              <a:buFont typeface="Arial" panose="020B0604020202020204" pitchFamily="34" charset="0"/>
              <a:buChar char="•"/>
            </a:pPr>
            <a:r>
              <a:rPr lang="en-GB" sz="3000" dirty="0">
                <a:latin typeface="SassoonPrimaryInfant" panose="00000400000000000000" pitchFamily="2" charset="0"/>
              </a:rPr>
              <a:t>If they do not pass they will retake </a:t>
            </a:r>
          </a:p>
          <a:p>
            <a:r>
              <a:rPr lang="en-GB" sz="3000" dirty="0">
                <a:latin typeface="SassoonPrimaryInfant" panose="00000400000000000000" pitchFamily="2" charset="0"/>
              </a:rPr>
              <a:t>the screen in Year 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68640"/>
            <a:ext cx="2395006" cy="2521059"/>
          </a:xfrm>
          <a:prstGeom prst="rect">
            <a:avLst/>
          </a:prstGeom>
        </p:spPr>
      </p:pic>
    </p:spTree>
    <p:extLst>
      <p:ext uri="{BB962C8B-B14F-4D97-AF65-F5344CB8AC3E}">
        <p14:creationId xmlns:p14="http://schemas.microsoft.com/office/powerpoint/2010/main" val="39103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arn(inVertic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086164" cy="1447800"/>
          </a:xfrm>
        </p:spPr>
        <p:txBody>
          <a:bodyPr>
            <a:prstTxWarp prst="textCanUp">
              <a:avLst/>
            </a:prstTxWarp>
            <a:normAutofit/>
          </a:bodyPr>
          <a:lstStyle/>
          <a:p>
            <a:r>
              <a:rPr lang="en-GB" dirty="0">
                <a:ln w="0"/>
                <a:solidFill>
                  <a:schemeClr val="tx1"/>
                </a:solidFill>
                <a:effectLst>
                  <a:outerShdw blurRad="38100" dist="19050" dir="2700000" algn="tl" rotWithShape="0">
                    <a:schemeClr val="dk1">
                      <a:alpha val="40000"/>
                    </a:schemeClr>
                  </a:outerShdw>
                </a:effectLst>
                <a:latin typeface="SassoonPrimaryInfant" panose="00000400000000000000" pitchFamily="2" charset="0"/>
              </a:rPr>
              <a:t>Aims of today’s session?</a:t>
            </a:r>
          </a:p>
        </p:txBody>
      </p:sp>
      <p:sp>
        <p:nvSpPr>
          <p:cNvPr id="3" name="Content Placeholder 2"/>
          <p:cNvSpPr>
            <a:spLocks noGrp="1"/>
          </p:cNvSpPr>
          <p:nvPr>
            <p:ph idx="1"/>
          </p:nvPr>
        </p:nvSpPr>
        <p:spPr>
          <a:xfrm>
            <a:off x="624840" y="1767840"/>
            <a:ext cx="7933764" cy="4602163"/>
          </a:xfrm>
        </p:spPr>
        <p:txBody>
          <a:bodyPr>
            <a:normAutofit/>
          </a:bodyPr>
          <a:lstStyle/>
          <a:p>
            <a:r>
              <a:rPr lang="en-GB" sz="4000" dirty="0">
                <a:solidFill>
                  <a:schemeClr val="tx1"/>
                </a:solidFill>
                <a:latin typeface="SassoonPrimaryInfant" panose="00000400000000000000" pitchFamily="2" charset="0"/>
              </a:rPr>
              <a:t>To explain phonic terminology.</a:t>
            </a:r>
          </a:p>
          <a:p>
            <a:r>
              <a:rPr lang="en-GB" sz="4000" dirty="0">
                <a:solidFill>
                  <a:schemeClr val="tx1"/>
                </a:solidFill>
                <a:latin typeface="SassoonPrimaryInfant" panose="00000400000000000000" pitchFamily="2" charset="0"/>
              </a:rPr>
              <a:t>To share information about the Phonics Screening Check.</a:t>
            </a:r>
          </a:p>
          <a:p>
            <a:r>
              <a:rPr lang="en-GB" sz="4000" dirty="0">
                <a:solidFill>
                  <a:schemeClr val="tx1"/>
                </a:solidFill>
                <a:latin typeface="SassoonPrimaryInfant" panose="00000400000000000000" pitchFamily="2" charset="0"/>
              </a:rPr>
              <a:t>To share ideas for support at home.</a:t>
            </a:r>
          </a:p>
          <a:p>
            <a:r>
              <a:rPr lang="en-GB" sz="4000" dirty="0">
                <a:solidFill>
                  <a:schemeClr val="tx1"/>
                </a:solidFill>
                <a:latin typeface="SassoonPrimaryInfant" panose="00000400000000000000" pitchFamily="2" charset="0"/>
              </a:rPr>
              <a:t>To answer any questions that you may have.  </a:t>
            </a:r>
          </a:p>
        </p:txBody>
      </p:sp>
    </p:spTree>
    <p:extLst>
      <p:ext uri="{BB962C8B-B14F-4D97-AF65-F5344CB8AC3E}">
        <p14:creationId xmlns:p14="http://schemas.microsoft.com/office/powerpoint/2010/main" val="6880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228600" y="3200400"/>
            <a:ext cx="9001125" cy="3200399"/>
          </a:xfrm>
        </p:spPr>
        <p:txBody>
          <a:bodyPr>
            <a:prstTxWarp prst="textArchUp">
              <a:avLst/>
            </a:prstTxWarp>
            <a:normAutofit/>
          </a:bodyPr>
          <a:lstStyle/>
          <a:p>
            <a:pPr marL="0" indent="0" algn="ctr">
              <a:buNone/>
            </a:pPr>
            <a:r>
              <a:rPr lang="en-GB" sz="9600" dirty="0">
                <a:solidFill>
                  <a:schemeClr val="tx1"/>
                </a:solidFill>
                <a:effectLst>
                  <a:glow rad="101600">
                    <a:schemeClr val="accent1">
                      <a:satMod val="175000"/>
                      <a:alpha val="40000"/>
                    </a:schemeClr>
                  </a:glow>
                </a:effectLst>
                <a:latin typeface="SassoonPrimaryInfant" panose="00000400000000000000" pitchFamily="2" charset="0"/>
              </a:rPr>
              <a:t>Any Questions?</a:t>
            </a:r>
          </a:p>
        </p:txBody>
      </p:sp>
    </p:spTree>
    <p:extLst>
      <p:ext uri="{BB962C8B-B14F-4D97-AF65-F5344CB8AC3E}">
        <p14:creationId xmlns:p14="http://schemas.microsoft.com/office/powerpoint/2010/main" val="66763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709461" y="791240"/>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How can you help at home?</a:t>
            </a:r>
          </a:p>
        </p:txBody>
      </p:sp>
      <p:sp>
        <p:nvSpPr>
          <p:cNvPr id="5" name="Content Placeholder 13"/>
          <p:cNvSpPr txBox="1">
            <a:spLocks/>
          </p:cNvSpPr>
          <p:nvPr/>
        </p:nvSpPr>
        <p:spPr>
          <a:xfrm>
            <a:off x="3657601" y="2413858"/>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440" y="3352800"/>
            <a:ext cx="3009720" cy="3171161"/>
          </a:xfrm>
          <a:prstGeom prst="rect">
            <a:avLst/>
          </a:prstGeom>
        </p:spPr>
      </p:pic>
      <p:sp>
        <p:nvSpPr>
          <p:cNvPr id="9" name="Oval Callout 8"/>
          <p:cNvSpPr/>
          <p:nvPr/>
        </p:nvSpPr>
        <p:spPr>
          <a:xfrm>
            <a:off x="3238680" y="1290490"/>
            <a:ext cx="3124200" cy="204582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366737" y="1793423"/>
            <a:ext cx="2857320" cy="1107996"/>
          </a:xfrm>
          <a:prstGeom prst="rect">
            <a:avLst/>
          </a:prstGeom>
          <a:noFill/>
        </p:spPr>
        <p:txBody>
          <a:bodyPr wrap="square" rtlCol="0">
            <a:spAutoFit/>
          </a:bodyPr>
          <a:lstStyle/>
          <a:p>
            <a:pPr algn="ctr"/>
            <a:r>
              <a:rPr lang="en-GB" sz="2200" dirty="0">
                <a:latin typeface="SassoonPrimaryInfant" panose="00000400000000000000" pitchFamily="2" charset="0"/>
              </a:rPr>
              <a:t>Read at least 3 times a week. If you can do more even better!</a:t>
            </a:r>
          </a:p>
        </p:txBody>
      </p:sp>
      <p:sp>
        <p:nvSpPr>
          <p:cNvPr id="11" name="Oval Callout 10"/>
          <p:cNvSpPr/>
          <p:nvPr/>
        </p:nvSpPr>
        <p:spPr>
          <a:xfrm rot="19738939" flipH="1">
            <a:off x="211850" y="2590430"/>
            <a:ext cx="3228124" cy="21004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rot="19495253">
            <a:off x="518066" y="2931779"/>
            <a:ext cx="2648070" cy="1569660"/>
          </a:xfrm>
          <a:prstGeom prst="rect">
            <a:avLst/>
          </a:prstGeom>
          <a:noFill/>
        </p:spPr>
        <p:txBody>
          <a:bodyPr wrap="square" rtlCol="0">
            <a:spAutoFit/>
          </a:bodyPr>
          <a:lstStyle/>
          <a:p>
            <a:pPr algn="ctr"/>
            <a:r>
              <a:rPr lang="en-GB" sz="2400" dirty="0">
                <a:latin typeface="SassoonPrimaryInfant" panose="00000400000000000000" pitchFamily="2" charset="0"/>
              </a:rPr>
              <a:t>Read the books we send home especially RWI books.</a:t>
            </a:r>
          </a:p>
        </p:txBody>
      </p:sp>
      <p:sp>
        <p:nvSpPr>
          <p:cNvPr id="13" name="Oval Callout 12"/>
          <p:cNvSpPr/>
          <p:nvPr/>
        </p:nvSpPr>
        <p:spPr>
          <a:xfrm rot="2555997">
            <a:off x="6015873" y="2821598"/>
            <a:ext cx="3078338" cy="184864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rot="2731695">
            <a:off x="6160971" y="3359868"/>
            <a:ext cx="2857320" cy="830997"/>
          </a:xfrm>
          <a:prstGeom prst="rect">
            <a:avLst/>
          </a:prstGeom>
          <a:noFill/>
        </p:spPr>
        <p:txBody>
          <a:bodyPr wrap="square" rtlCol="0">
            <a:spAutoFit/>
          </a:bodyPr>
          <a:lstStyle/>
          <a:p>
            <a:pPr algn="ctr"/>
            <a:r>
              <a:rPr lang="en-GB" sz="2400" dirty="0">
                <a:latin typeface="SassoonPrimaryInfant" panose="00000400000000000000" pitchFamily="2" charset="0"/>
              </a:rPr>
              <a:t>Make sure your child attends school.</a:t>
            </a:r>
          </a:p>
        </p:txBody>
      </p:sp>
    </p:spTree>
    <p:extLst>
      <p:ext uri="{BB962C8B-B14F-4D97-AF65-F5344CB8AC3E}">
        <p14:creationId xmlns:p14="http://schemas.microsoft.com/office/powerpoint/2010/main" val="33516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709461" y="791240"/>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How can you help at home?</a:t>
            </a:r>
          </a:p>
        </p:txBody>
      </p:sp>
      <p:sp>
        <p:nvSpPr>
          <p:cNvPr id="5" name="Content Placeholder 13"/>
          <p:cNvSpPr txBox="1">
            <a:spLocks/>
          </p:cNvSpPr>
          <p:nvPr/>
        </p:nvSpPr>
        <p:spPr>
          <a:xfrm>
            <a:off x="3657601" y="2413858"/>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440" y="3352800"/>
            <a:ext cx="3009720" cy="3171161"/>
          </a:xfrm>
          <a:prstGeom prst="rect">
            <a:avLst/>
          </a:prstGeom>
        </p:spPr>
      </p:pic>
      <p:sp>
        <p:nvSpPr>
          <p:cNvPr id="9" name="Oval Callout 8"/>
          <p:cNvSpPr/>
          <p:nvPr/>
        </p:nvSpPr>
        <p:spPr>
          <a:xfrm>
            <a:off x="3238680" y="1290490"/>
            <a:ext cx="3124200" cy="204582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366737" y="1793423"/>
            <a:ext cx="2857320" cy="954107"/>
          </a:xfrm>
          <a:prstGeom prst="rect">
            <a:avLst/>
          </a:prstGeom>
          <a:noFill/>
        </p:spPr>
        <p:txBody>
          <a:bodyPr wrap="square" rtlCol="0">
            <a:spAutoFit/>
          </a:bodyPr>
          <a:lstStyle/>
          <a:p>
            <a:pPr algn="ctr"/>
            <a:r>
              <a:rPr lang="en-GB" sz="2800" dirty="0">
                <a:latin typeface="SassoonPrimaryInfant" panose="00000400000000000000" pitchFamily="2" charset="0"/>
              </a:rPr>
              <a:t>Make reading fun – play games.</a:t>
            </a:r>
          </a:p>
        </p:txBody>
      </p:sp>
      <p:sp>
        <p:nvSpPr>
          <p:cNvPr id="11" name="Oval Callout 10"/>
          <p:cNvSpPr/>
          <p:nvPr/>
        </p:nvSpPr>
        <p:spPr>
          <a:xfrm rot="19738939" flipH="1">
            <a:off x="211850" y="2590430"/>
            <a:ext cx="3228124" cy="21004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rot="19495253">
            <a:off x="455503" y="3128498"/>
            <a:ext cx="2648070" cy="954107"/>
          </a:xfrm>
          <a:prstGeom prst="rect">
            <a:avLst/>
          </a:prstGeom>
          <a:noFill/>
        </p:spPr>
        <p:txBody>
          <a:bodyPr wrap="square" rtlCol="0">
            <a:spAutoFit/>
          </a:bodyPr>
          <a:lstStyle/>
          <a:p>
            <a:pPr algn="ctr"/>
            <a:r>
              <a:rPr lang="en-GB" sz="2800" dirty="0">
                <a:latin typeface="SassoonPrimaryInfant" panose="00000400000000000000" pitchFamily="2" charset="0"/>
              </a:rPr>
              <a:t>Complete home learning!</a:t>
            </a:r>
          </a:p>
        </p:txBody>
      </p:sp>
      <p:sp>
        <p:nvSpPr>
          <p:cNvPr id="13" name="Oval Callout 12"/>
          <p:cNvSpPr/>
          <p:nvPr/>
        </p:nvSpPr>
        <p:spPr>
          <a:xfrm rot="2555997">
            <a:off x="6015873" y="2821598"/>
            <a:ext cx="3078338" cy="184864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rot="2731695">
            <a:off x="6160971" y="3298313"/>
            <a:ext cx="2857320" cy="954107"/>
          </a:xfrm>
          <a:prstGeom prst="rect">
            <a:avLst/>
          </a:prstGeom>
          <a:noFill/>
        </p:spPr>
        <p:txBody>
          <a:bodyPr wrap="square" rtlCol="0">
            <a:spAutoFit/>
          </a:bodyPr>
          <a:lstStyle/>
          <a:p>
            <a:pPr algn="ctr"/>
            <a:r>
              <a:rPr lang="en-GB" sz="2800" dirty="0">
                <a:latin typeface="SassoonPrimaryInfant" panose="00000400000000000000" pitchFamily="2" charset="0"/>
              </a:rPr>
              <a:t>Be a good role model</a:t>
            </a:r>
            <a:r>
              <a:rPr lang="en-GB" sz="2200" dirty="0">
                <a:latin typeface="SassoonPrimaryInfant" panose="00000400000000000000" pitchFamily="2" charset="0"/>
              </a:rPr>
              <a:t>.</a:t>
            </a:r>
          </a:p>
        </p:txBody>
      </p:sp>
    </p:spTree>
    <p:extLst>
      <p:ext uri="{BB962C8B-B14F-4D97-AF65-F5344CB8AC3E}">
        <p14:creationId xmlns:p14="http://schemas.microsoft.com/office/powerpoint/2010/main" val="250373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228600" y="3200400"/>
            <a:ext cx="9001125" cy="3200399"/>
          </a:xfrm>
        </p:spPr>
        <p:txBody>
          <a:bodyPr>
            <a:prstTxWarp prst="textArchUp">
              <a:avLst/>
            </a:prstTxWarp>
            <a:normAutofit/>
          </a:bodyPr>
          <a:lstStyle/>
          <a:p>
            <a:pPr marL="0" indent="0" algn="ctr">
              <a:buNone/>
            </a:pPr>
            <a:r>
              <a:rPr lang="en-GB" sz="9600" dirty="0">
                <a:solidFill>
                  <a:schemeClr val="tx1"/>
                </a:solidFill>
                <a:effectLst>
                  <a:glow rad="101600">
                    <a:schemeClr val="accent1">
                      <a:satMod val="175000"/>
                      <a:alpha val="40000"/>
                    </a:schemeClr>
                  </a:glow>
                </a:effectLst>
                <a:latin typeface="SassoonPrimaryInfant" panose="00000400000000000000" pitchFamily="2" charset="0"/>
              </a:rPr>
              <a:t>Any Questions?</a:t>
            </a:r>
          </a:p>
        </p:txBody>
      </p:sp>
    </p:spTree>
    <p:extLst>
      <p:ext uri="{BB962C8B-B14F-4D97-AF65-F5344CB8AC3E}">
        <p14:creationId xmlns:p14="http://schemas.microsoft.com/office/powerpoint/2010/main" val="2872868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709461" y="791240"/>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Finally…</a:t>
            </a:r>
          </a:p>
        </p:txBody>
      </p:sp>
      <p:sp>
        <p:nvSpPr>
          <p:cNvPr id="5" name="Content Placeholder 13"/>
          <p:cNvSpPr txBox="1">
            <a:spLocks/>
          </p:cNvSpPr>
          <p:nvPr/>
        </p:nvSpPr>
        <p:spPr>
          <a:xfrm>
            <a:off x="634632" y="1371600"/>
            <a:ext cx="7993914"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700" u="sng" dirty="0">
              <a:latin typeface="Comic Sans MS" panose="030F0702030302020204" pitchFamily="66" charset="0"/>
            </a:endParaRPr>
          </a:p>
        </p:txBody>
      </p:sp>
      <p:sp>
        <p:nvSpPr>
          <p:cNvPr id="6" name="Rectangle 5"/>
          <p:cNvSpPr/>
          <p:nvPr/>
        </p:nvSpPr>
        <p:spPr>
          <a:xfrm>
            <a:off x="347778" y="878175"/>
            <a:ext cx="8491422" cy="4601260"/>
          </a:xfrm>
          <a:prstGeom prst="rect">
            <a:avLst/>
          </a:prstGeom>
        </p:spPr>
        <p:txBody>
          <a:bodyPr wrap="square">
            <a:spAutoFit/>
          </a:bodyPr>
          <a:lstStyle/>
          <a:p>
            <a:endParaRPr lang="en-GB" sz="2300" dirty="0">
              <a:solidFill>
                <a:schemeClr val="bg1"/>
              </a:solidFill>
              <a:latin typeface="Comic Sans MS" panose="030F0702030302020204" pitchFamily="66" charset="0"/>
            </a:endParaRPr>
          </a:p>
          <a:p>
            <a:r>
              <a:rPr lang="en-GB" sz="3000" dirty="0">
                <a:effectLst>
                  <a:glow rad="228600">
                    <a:schemeClr val="accent2">
                      <a:satMod val="175000"/>
                      <a:alpha val="40000"/>
                    </a:schemeClr>
                  </a:glow>
                </a:effectLst>
                <a:latin typeface="SassoonPrimaryInfant" panose="00000400000000000000" pitchFamily="2" charset="0"/>
              </a:rPr>
              <a:t>PLEASE REMEMBER</a:t>
            </a:r>
            <a:r>
              <a:rPr lang="en-GB" sz="3000" dirty="0">
                <a:latin typeface="SassoonPrimaryInfant" panose="00000400000000000000" pitchFamily="2" charset="0"/>
              </a:rPr>
              <a:t>: Phonics is not the only strategy and the only way you become a good reader. It’s important to remember that phonics is the step up to word recognition but not for all children. Automatic reading of all words is the ultimate goal. If your child </a:t>
            </a:r>
          </a:p>
          <a:p>
            <a:r>
              <a:rPr lang="en-GB" sz="3000" dirty="0">
                <a:latin typeface="SassoonPrimaryInfant" panose="00000400000000000000" pitchFamily="2" charset="0"/>
              </a:rPr>
              <a:t>does not pass it doesn’t mean </a:t>
            </a:r>
          </a:p>
          <a:p>
            <a:r>
              <a:rPr lang="en-GB" sz="3000" dirty="0">
                <a:latin typeface="SassoonPrimaryInfant" panose="00000400000000000000" pitchFamily="2" charset="0"/>
              </a:rPr>
              <a:t>they’re not a good reader. Continue </a:t>
            </a:r>
          </a:p>
          <a:p>
            <a:r>
              <a:rPr lang="en-GB" sz="3000" dirty="0">
                <a:latin typeface="SassoonPrimaryInfant" panose="00000400000000000000" pitchFamily="2" charset="0"/>
              </a:rPr>
              <a:t>to read with your child and encourage </a:t>
            </a:r>
          </a:p>
          <a:p>
            <a:r>
              <a:rPr lang="en-GB" sz="3000" dirty="0">
                <a:latin typeface="SassoonPrimaryInfant" panose="00000400000000000000" pitchFamily="2" charset="0"/>
              </a:rPr>
              <a:t>them to: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246" y="3810000"/>
            <a:ext cx="1777914" cy="2752189"/>
          </a:xfrm>
          <a:prstGeom prst="rect">
            <a:avLst/>
          </a:prstGeom>
        </p:spPr>
      </p:pic>
      <p:sp>
        <p:nvSpPr>
          <p:cNvPr id="11" name="TextBox 10"/>
          <p:cNvSpPr txBox="1"/>
          <p:nvPr/>
        </p:nvSpPr>
        <p:spPr>
          <a:xfrm>
            <a:off x="1988003" y="5562600"/>
            <a:ext cx="4613185" cy="861774"/>
          </a:xfrm>
          <a:prstGeom prst="rect">
            <a:avLst/>
          </a:prstGeom>
          <a:noFill/>
        </p:spPr>
        <p:txBody>
          <a:bodyPr wrap="square" rtlCol="0">
            <a:spAutoFit/>
          </a:bodyPr>
          <a:lstStyle/>
          <a:p>
            <a:r>
              <a:rPr lang="en-GB" sz="5000" b="1" dirty="0">
                <a:ln w="9525">
                  <a:solidFill>
                    <a:schemeClr val="bg1"/>
                  </a:solidFill>
                  <a:prstDash val="solid"/>
                </a:ln>
                <a:solidFill>
                  <a:schemeClr val="accent5"/>
                </a:solidFill>
                <a:effectLst>
                  <a:glow rad="228600">
                    <a:schemeClr val="accent5">
                      <a:satMod val="175000"/>
                      <a:alpha val="40000"/>
                    </a:schemeClr>
                  </a:glow>
                  <a:outerShdw blurRad="12700" dist="38100" dir="2700000" algn="tl" rotWithShape="0">
                    <a:schemeClr val="accent5">
                      <a:lumMod val="60000"/>
                      <a:lumOff val="40000"/>
                    </a:schemeClr>
                  </a:outerShdw>
                </a:effectLst>
                <a:latin typeface="SassoonPrimaryInfant" panose="00000400000000000000" pitchFamily="2" charset="0"/>
              </a:rPr>
              <a:t>Enjoy reading!</a:t>
            </a:r>
          </a:p>
        </p:txBody>
      </p:sp>
    </p:spTree>
    <p:extLst>
      <p:ext uri="{BB962C8B-B14F-4D97-AF65-F5344CB8AC3E}">
        <p14:creationId xmlns:p14="http://schemas.microsoft.com/office/powerpoint/2010/main" val="32160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228600" y="3200400"/>
            <a:ext cx="9001125" cy="3200399"/>
          </a:xfrm>
        </p:spPr>
        <p:txBody>
          <a:bodyPr>
            <a:prstTxWarp prst="textArchUp">
              <a:avLst/>
            </a:prstTxWarp>
            <a:normAutofit/>
          </a:bodyPr>
          <a:lstStyle/>
          <a:p>
            <a:pPr marL="0" indent="0" algn="ctr">
              <a:buNone/>
            </a:pPr>
            <a:r>
              <a:rPr lang="en-GB" sz="9600" dirty="0">
                <a:solidFill>
                  <a:schemeClr val="tx1"/>
                </a:solidFill>
                <a:effectLst>
                  <a:glow rad="101600">
                    <a:schemeClr val="accent1">
                      <a:satMod val="175000"/>
                      <a:alpha val="40000"/>
                    </a:schemeClr>
                  </a:glow>
                </a:effectLst>
                <a:latin typeface="SassoonPrimaryInfant" panose="00000400000000000000" pitchFamily="2" charset="0"/>
              </a:rPr>
              <a:t>Any Questions?</a:t>
            </a:r>
          </a:p>
        </p:txBody>
      </p:sp>
    </p:spTree>
    <p:extLst>
      <p:ext uri="{BB962C8B-B14F-4D97-AF65-F5344CB8AC3E}">
        <p14:creationId xmlns:p14="http://schemas.microsoft.com/office/powerpoint/2010/main" val="299074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3400" y="1319570"/>
            <a:ext cx="7933764" cy="3709630"/>
          </a:xfrm>
        </p:spPr>
        <p:txBody>
          <a:bodyPr>
            <a:normAutofit/>
          </a:bodyPr>
          <a:lstStyle/>
          <a:p>
            <a:pPr marL="0" indent="0">
              <a:buNone/>
            </a:pPr>
            <a:r>
              <a:rPr lang="en-GB" sz="3500" u="sng" dirty="0">
                <a:solidFill>
                  <a:schemeClr val="tx1"/>
                </a:solidFill>
                <a:latin typeface="SassoonPrimaryInfant" panose="00000400000000000000" pitchFamily="2" charset="0"/>
              </a:rPr>
              <a:t>Phoneme:</a:t>
            </a:r>
          </a:p>
          <a:p>
            <a:pPr marL="0" indent="0">
              <a:buNone/>
            </a:pPr>
            <a:r>
              <a:rPr lang="en-GB" sz="3500" dirty="0">
                <a:solidFill>
                  <a:schemeClr val="tx1"/>
                </a:solidFill>
                <a:latin typeface="SassoonPrimaryInfant" panose="00000400000000000000" pitchFamily="2" charset="0"/>
              </a:rPr>
              <a:t>The smallest unit of sound in a word.</a:t>
            </a:r>
          </a:p>
          <a:p>
            <a:pPr marL="0" indent="0">
              <a:buNone/>
            </a:pPr>
            <a:r>
              <a:rPr lang="en-GB" sz="3500" dirty="0">
                <a:solidFill>
                  <a:schemeClr val="tx1"/>
                </a:solidFill>
                <a:latin typeface="SassoonPrimaryInfant" panose="00000400000000000000" pitchFamily="2" charset="0"/>
              </a:rPr>
              <a:t>There are 44 phonemes in the English language.  </a:t>
            </a:r>
          </a:p>
        </p:txBody>
      </p:sp>
      <p:sp>
        <p:nvSpPr>
          <p:cNvPr id="19" name="TextBox 18"/>
          <p:cNvSpPr txBox="1"/>
          <p:nvPr/>
        </p:nvSpPr>
        <p:spPr>
          <a:xfrm>
            <a:off x="762000" y="381000"/>
            <a:ext cx="7848600" cy="923330"/>
          </a:xfrm>
          <a:prstGeom prst="rect">
            <a:avLst/>
          </a:prstGeom>
          <a:noFill/>
        </p:spPr>
        <p:txBody>
          <a:bodyPr wrap="square" rtlCol="0">
            <a:spAutoFit/>
          </a:bodyPr>
          <a:lstStyle/>
          <a:p>
            <a:r>
              <a:rPr lang="en-GB" sz="4000" b="1" dirty="0">
                <a:solidFill>
                  <a:srgbClr val="00B0F0"/>
                </a:solidFill>
                <a:latin typeface="Comic Sans MS" panose="030F0702030302020204" pitchFamily="66" charset="0"/>
              </a:rPr>
              <a:t>        </a:t>
            </a:r>
            <a:r>
              <a:rPr lang="en-GB" sz="5400" b="1" dirty="0">
                <a:effectLst>
                  <a:glow rad="101600">
                    <a:schemeClr val="accent1">
                      <a:satMod val="175000"/>
                      <a:alpha val="40000"/>
                    </a:schemeClr>
                  </a:glow>
                  <a:innerShdw blurRad="63500" dist="50800" dir="18900000">
                    <a:prstClr val="black">
                      <a:alpha val="50000"/>
                    </a:prstClr>
                  </a:innerShdw>
                </a:effectLst>
                <a:latin typeface="SassoonPrimaryInfant" panose="00000400000000000000" pitchFamily="2" charset="0"/>
              </a:rPr>
              <a:t>Terminology</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251283"/>
            <a:ext cx="2239022" cy="1432974"/>
          </a:xfrm>
          <a:prstGeom prst="rect">
            <a:avLst/>
          </a:prstGeom>
        </p:spPr>
      </p:pic>
      <p:sp>
        <p:nvSpPr>
          <p:cNvPr id="5" name="Content Placeholder 13">
            <a:extLst>
              <a:ext uri="{FF2B5EF4-FFF2-40B4-BE49-F238E27FC236}">
                <a16:creationId xmlns:a16="http://schemas.microsoft.com/office/drawing/2014/main" id="{E3655799-9D05-4833-9D76-914D06B4D55F}"/>
              </a:ext>
            </a:extLst>
          </p:cNvPr>
          <p:cNvSpPr txBox="1">
            <a:spLocks/>
          </p:cNvSpPr>
          <p:nvPr/>
        </p:nvSpPr>
        <p:spPr>
          <a:xfrm>
            <a:off x="504425" y="4034829"/>
            <a:ext cx="7934325"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500" u="sng" dirty="0">
                <a:solidFill>
                  <a:schemeClr val="tx1"/>
                </a:solidFill>
                <a:latin typeface="SassoonPrimaryInfant" panose="00000400000000000000" pitchFamily="2" charset="0"/>
              </a:rPr>
              <a:t>Grapheme:</a:t>
            </a:r>
          </a:p>
          <a:p>
            <a:pPr marL="0" indent="0">
              <a:buFont typeface="Arial" pitchFamily="34" charset="0"/>
              <a:buNone/>
            </a:pPr>
            <a:r>
              <a:rPr lang="en-GB" sz="3500" dirty="0">
                <a:solidFill>
                  <a:schemeClr val="tx1"/>
                </a:solidFill>
                <a:latin typeface="SassoonPrimaryInfant" panose="00000400000000000000" pitchFamily="2" charset="0"/>
              </a:rPr>
              <a:t>The letters or groups of letters that represent a phoneme.</a:t>
            </a:r>
          </a:p>
          <a:p>
            <a:pPr marL="0" indent="0">
              <a:buFont typeface="Arial" pitchFamily="34" charset="0"/>
              <a:buNone/>
            </a:pPr>
            <a:endParaRPr lang="en-GB" sz="4000" dirty="0">
              <a:latin typeface="Comic Sans MS" panose="030F0702030302020204" pitchFamily="66" charset="0"/>
            </a:endParaRPr>
          </a:p>
          <a:p>
            <a:pPr marL="0" indent="0">
              <a:buFont typeface="Arial" pitchFamily="34" charset="0"/>
              <a:buNone/>
            </a:pPr>
            <a:endParaRPr lang="en-GB" sz="4000" dirty="0">
              <a:latin typeface="Comic Sans MS" panose="030F0702030302020204" pitchFamily="66" charset="0"/>
            </a:endParaRPr>
          </a:p>
        </p:txBody>
      </p:sp>
    </p:spTree>
    <p:extLst>
      <p:ext uri="{BB962C8B-B14F-4D97-AF65-F5344CB8AC3E}">
        <p14:creationId xmlns:p14="http://schemas.microsoft.com/office/powerpoint/2010/main" val="154165810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80">
                                          <p:stCondLst>
                                            <p:cond delay="0"/>
                                          </p:stCondLst>
                                        </p:cTn>
                                        <p:tgtEl>
                                          <p:spTgt spid="5">
                                            <p:txEl>
                                              <p:pRg st="0" end="0"/>
                                            </p:txEl>
                                          </p:spTgt>
                                        </p:tgtEl>
                                      </p:cBhvr>
                                    </p:animEffect>
                                    <p:anim calcmode="lin" valueType="num">
                                      <p:cBhvr>
                                        <p:cTn id="2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xEl>
                                              <p:pRg st="0" end="0"/>
                                            </p:txEl>
                                          </p:spTgt>
                                        </p:tgtEl>
                                      </p:cBhvr>
                                      <p:to x="100000" y="60000"/>
                                    </p:animScale>
                                    <p:animScale>
                                      <p:cBhvr>
                                        <p:cTn id="29" dur="166" decel="50000">
                                          <p:stCondLst>
                                            <p:cond delay="676"/>
                                          </p:stCondLst>
                                        </p:cTn>
                                        <p:tgtEl>
                                          <p:spTgt spid="5">
                                            <p:txEl>
                                              <p:pRg st="0" end="0"/>
                                            </p:txEl>
                                          </p:spTgt>
                                        </p:tgtEl>
                                      </p:cBhvr>
                                      <p:to x="100000" y="100000"/>
                                    </p:animScale>
                                    <p:animScale>
                                      <p:cBhvr>
                                        <p:cTn id="30" dur="26">
                                          <p:stCondLst>
                                            <p:cond delay="1312"/>
                                          </p:stCondLst>
                                        </p:cTn>
                                        <p:tgtEl>
                                          <p:spTgt spid="5">
                                            <p:txEl>
                                              <p:pRg st="0" end="0"/>
                                            </p:txEl>
                                          </p:spTgt>
                                        </p:tgtEl>
                                      </p:cBhvr>
                                      <p:to x="100000" y="80000"/>
                                    </p:animScale>
                                    <p:animScale>
                                      <p:cBhvr>
                                        <p:cTn id="31" dur="166" decel="50000">
                                          <p:stCondLst>
                                            <p:cond delay="1338"/>
                                          </p:stCondLst>
                                        </p:cTn>
                                        <p:tgtEl>
                                          <p:spTgt spid="5">
                                            <p:txEl>
                                              <p:pRg st="0" end="0"/>
                                            </p:txEl>
                                          </p:spTgt>
                                        </p:tgtEl>
                                      </p:cBhvr>
                                      <p:to x="100000" y="100000"/>
                                    </p:animScale>
                                    <p:animScale>
                                      <p:cBhvr>
                                        <p:cTn id="32" dur="26">
                                          <p:stCondLst>
                                            <p:cond delay="1642"/>
                                          </p:stCondLst>
                                        </p:cTn>
                                        <p:tgtEl>
                                          <p:spTgt spid="5">
                                            <p:txEl>
                                              <p:pRg st="0" end="0"/>
                                            </p:txEl>
                                          </p:spTgt>
                                        </p:tgtEl>
                                      </p:cBhvr>
                                      <p:to x="100000" y="90000"/>
                                    </p:animScale>
                                    <p:animScale>
                                      <p:cBhvr>
                                        <p:cTn id="33" dur="166" decel="50000">
                                          <p:stCondLst>
                                            <p:cond delay="1668"/>
                                          </p:stCondLst>
                                        </p:cTn>
                                        <p:tgtEl>
                                          <p:spTgt spid="5">
                                            <p:txEl>
                                              <p:pRg st="0" end="0"/>
                                            </p:txEl>
                                          </p:spTgt>
                                        </p:tgtEl>
                                      </p:cBhvr>
                                      <p:to x="100000" y="100000"/>
                                    </p:animScale>
                                    <p:animScale>
                                      <p:cBhvr>
                                        <p:cTn id="34" dur="26">
                                          <p:stCondLst>
                                            <p:cond delay="1808"/>
                                          </p:stCondLst>
                                        </p:cTn>
                                        <p:tgtEl>
                                          <p:spTgt spid="5">
                                            <p:txEl>
                                              <p:pRg st="0" end="0"/>
                                            </p:txEl>
                                          </p:spTgt>
                                        </p:tgtEl>
                                      </p:cBhvr>
                                      <p:to x="100000" y="95000"/>
                                    </p:animScale>
                                    <p:animScale>
                                      <p:cBhvr>
                                        <p:cTn id="35" dur="166" decel="50000">
                                          <p:stCondLst>
                                            <p:cond delay="1834"/>
                                          </p:stCondLst>
                                        </p:cTn>
                                        <p:tgtEl>
                                          <p:spTgt spid="5">
                                            <p:txEl>
                                              <p:pRg st="0" end="0"/>
                                            </p:txEl>
                                          </p:spTgt>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down)">
                                      <p:cBhvr>
                                        <p:cTn id="38" dur="580">
                                          <p:stCondLst>
                                            <p:cond delay="0"/>
                                          </p:stCondLst>
                                        </p:cTn>
                                        <p:tgtEl>
                                          <p:spTgt spid="5">
                                            <p:txEl>
                                              <p:pRg st="1" end="1"/>
                                            </p:txEl>
                                          </p:spTgt>
                                        </p:tgtEl>
                                      </p:cBhvr>
                                    </p:animEffect>
                                    <p:anim calcmode="lin" valueType="num">
                                      <p:cBhvr>
                                        <p:cTn id="39"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xEl>
                                              <p:pRg st="1" end="1"/>
                                            </p:txEl>
                                          </p:spTgt>
                                        </p:tgtEl>
                                      </p:cBhvr>
                                      <p:to x="100000" y="60000"/>
                                    </p:animScale>
                                    <p:animScale>
                                      <p:cBhvr>
                                        <p:cTn id="45" dur="166" decel="50000">
                                          <p:stCondLst>
                                            <p:cond delay="676"/>
                                          </p:stCondLst>
                                        </p:cTn>
                                        <p:tgtEl>
                                          <p:spTgt spid="5">
                                            <p:txEl>
                                              <p:pRg st="1" end="1"/>
                                            </p:txEl>
                                          </p:spTgt>
                                        </p:tgtEl>
                                      </p:cBhvr>
                                      <p:to x="100000" y="100000"/>
                                    </p:animScale>
                                    <p:animScale>
                                      <p:cBhvr>
                                        <p:cTn id="46" dur="26">
                                          <p:stCondLst>
                                            <p:cond delay="1312"/>
                                          </p:stCondLst>
                                        </p:cTn>
                                        <p:tgtEl>
                                          <p:spTgt spid="5">
                                            <p:txEl>
                                              <p:pRg st="1" end="1"/>
                                            </p:txEl>
                                          </p:spTgt>
                                        </p:tgtEl>
                                      </p:cBhvr>
                                      <p:to x="100000" y="80000"/>
                                    </p:animScale>
                                    <p:animScale>
                                      <p:cBhvr>
                                        <p:cTn id="47" dur="166" decel="50000">
                                          <p:stCondLst>
                                            <p:cond delay="1338"/>
                                          </p:stCondLst>
                                        </p:cTn>
                                        <p:tgtEl>
                                          <p:spTgt spid="5">
                                            <p:txEl>
                                              <p:pRg st="1" end="1"/>
                                            </p:txEl>
                                          </p:spTgt>
                                        </p:tgtEl>
                                      </p:cBhvr>
                                      <p:to x="100000" y="100000"/>
                                    </p:animScale>
                                    <p:animScale>
                                      <p:cBhvr>
                                        <p:cTn id="48" dur="26">
                                          <p:stCondLst>
                                            <p:cond delay="1642"/>
                                          </p:stCondLst>
                                        </p:cTn>
                                        <p:tgtEl>
                                          <p:spTgt spid="5">
                                            <p:txEl>
                                              <p:pRg st="1" end="1"/>
                                            </p:txEl>
                                          </p:spTgt>
                                        </p:tgtEl>
                                      </p:cBhvr>
                                      <p:to x="100000" y="90000"/>
                                    </p:animScale>
                                    <p:animScale>
                                      <p:cBhvr>
                                        <p:cTn id="49" dur="166" decel="50000">
                                          <p:stCondLst>
                                            <p:cond delay="1668"/>
                                          </p:stCondLst>
                                        </p:cTn>
                                        <p:tgtEl>
                                          <p:spTgt spid="5">
                                            <p:txEl>
                                              <p:pRg st="1" end="1"/>
                                            </p:txEl>
                                          </p:spTgt>
                                        </p:tgtEl>
                                      </p:cBhvr>
                                      <p:to x="100000" y="100000"/>
                                    </p:animScale>
                                    <p:animScale>
                                      <p:cBhvr>
                                        <p:cTn id="50" dur="26">
                                          <p:stCondLst>
                                            <p:cond delay="1808"/>
                                          </p:stCondLst>
                                        </p:cTn>
                                        <p:tgtEl>
                                          <p:spTgt spid="5">
                                            <p:txEl>
                                              <p:pRg st="1" end="1"/>
                                            </p:txEl>
                                          </p:spTgt>
                                        </p:tgtEl>
                                      </p:cBhvr>
                                      <p:to x="100000" y="95000"/>
                                    </p:animScale>
                                    <p:animScale>
                                      <p:cBhvr>
                                        <p:cTn id="51"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4C5F6-9BF4-4C73-A2F1-7301DFC0F648}"/>
              </a:ext>
            </a:extLst>
          </p:cNvPr>
          <p:cNvPicPr>
            <a:picLocks noChangeAspect="1"/>
          </p:cNvPicPr>
          <p:nvPr/>
        </p:nvPicPr>
        <p:blipFill>
          <a:blip r:embed="rId3"/>
          <a:stretch>
            <a:fillRect/>
          </a:stretch>
        </p:blipFill>
        <p:spPr>
          <a:xfrm>
            <a:off x="2209800" y="-9041"/>
            <a:ext cx="5253853" cy="6858000"/>
          </a:xfrm>
          <a:prstGeom prst="rect">
            <a:avLst/>
          </a:prstGeom>
        </p:spPr>
      </p:pic>
      <p:sp>
        <p:nvSpPr>
          <p:cNvPr id="4" name="Oval 3">
            <a:extLst>
              <a:ext uri="{FF2B5EF4-FFF2-40B4-BE49-F238E27FC236}">
                <a16:creationId xmlns:a16="http://schemas.microsoft.com/office/drawing/2014/main" id="{A6B9D5A4-A803-48D2-8FB9-A879D8AF253E}"/>
              </a:ext>
            </a:extLst>
          </p:cNvPr>
          <p:cNvSpPr/>
          <p:nvPr/>
        </p:nvSpPr>
        <p:spPr>
          <a:xfrm>
            <a:off x="2209800" y="152400"/>
            <a:ext cx="685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3C610CBC-C767-4EB1-8CA8-89FC27C6CAD3}"/>
              </a:ext>
            </a:extLst>
          </p:cNvPr>
          <p:cNvCxnSpPr>
            <a:cxnSpLocks/>
            <a:endCxn id="4" idx="2"/>
          </p:cNvCxnSpPr>
          <p:nvPr/>
        </p:nvCxnSpPr>
        <p:spPr>
          <a:xfrm flipV="1">
            <a:off x="1371600" y="952500"/>
            <a:ext cx="838200" cy="102870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A57E47-51D2-49DD-9CE2-EA23270764E2}"/>
              </a:ext>
            </a:extLst>
          </p:cNvPr>
          <p:cNvSpPr txBox="1"/>
          <p:nvPr/>
        </p:nvSpPr>
        <p:spPr>
          <a:xfrm>
            <a:off x="304800" y="1981200"/>
            <a:ext cx="1676400" cy="1200329"/>
          </a:xfrm>
          <a:prstGeom prst="rect">
            <a:avLst/>
          </a:prstGeom>
          <a:noFill/>
        </p:spPr>
        <p:txBody>
          <a:bodyPr wrap="square" rtlCol="0">
            <a:spAutoFit/>
          </a:bodyPr>
          <a:lstStyle/>
          <a:p>
            <a:pPr algn="ctr"/>
            <a:r>
              <a:rPr lang="en-GB" b="1" dirty="0">
                <a:latin typeface="SassoonPrimaryInfant" panose="00000400000000000000" pitchFamily="2" charset="0"/>
              </a:rPr>
              <a:t>Each column shows a different phoneme.</a:t>
            </a:r>
          </a:p>
        </p:txBody>
      </p:sp>
      <p:sp>
        <p:nvSpPr>
          <p:cNvPr id="18" name="Oval 17">
            <a:extLst>
              <a:ext uri="{FF2B5EF4-FFF2-40B4-BE49-F238E27FC236}">
                <a16:creationId xmlns:a16="http://schemas.microsoft.com/office/drawing/2014/main" id="{57AF3A98-EA14-4153-99B5-DC14B5700BF8}"/>
              </a:ext>
            </a:extLst>
          </p:cNvPr>
          <p:cNvSpPr/>
          <p:nvPr/>
        </p:nvSpPr>
        <p:spPr>
          <a:xfrm>
            <a:off x="6757834" y="3581400"/>
            <a:ext cx="685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8F08CEA7-954A-405E-8CC1-EF07AE83920D}"/>
              </a:ext>
            </a:extLst>
          </p:cNvPr>
          <p:cNvCxnSpPr>
            <a:cxnSpLocks/>
            <a:endCxn id="18" idx="6"/>
          </p:cNvCxnSpPr>
          <p:nvPr/>
        </p:nvCxnSpPr>
        <p:spPr>
          <a:xfrm flipH="1">
            <a:off x="7443634" y="3181529"/>
            <a:ext cx="481166" cy="1199971"/>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6D992DE-5FF1-4F2C-AD83-1C81289A9113}"/>
              </a:ext>
            </a:extLst>
          </p:cNvPr>
          <p:cNvSpPr txBox="1"/>
          <p:nvPr/>
        </p:nvSpPr>
        <p:spPr>
          <a:xfrm>
            <a:off x="7443634" y="1150204"/>
            <a:ext cx="1676400" cy="2031325"/>
          </a:xfrm>
          <a:prstGeom prst="rect">
            <a:avLst/>
          </a:prstGeom>
          <a:noFill/>
        </p:spPr>
        <p:txBody>
          <a:bodyPr wrap="square" rtlCol="0">
            <a:spAutoFit/>
          </a:bodyPr>
          <a:lstStyle/>
          <a:p>
            <a:pPr algn="ctr"/>
            <a:r>
              <a:rPr lang="en-GB" b="1" dirty="0">
                <a:latin typeface="SassoonPrimaryInfant" panose="00000400000000000000" pitchFamily="2" charset="0"/>
              </a:rPr>
              <a:t>Some phonemes are represented by different letters. These are called graphemes.</a:t>
            </a:r>
          </a:p>
        </p:txBody>
      </p:sp>
    </p:spTree>
    <p:extLst>
      <p:ext uri="{BB962C8B-B14F-4D97-AF65-F5344CB8AC3E}">
        <p14:creationId xmlns:p14="http://schemas.microsoft.com/office/powerpoint/2010/main" val="268392058"/>
      </p:ext>
    </p:extLst>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txBox="1">
            <a:spLocks/>
          </p:cNvSpPr>
          <p:nvPr/>
        </p:nvSpPr>
        <p:spPr>
          <a:xfrm>
            <a:off x="604837" y="381000"/>
            <a:ext cx="7934325"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000" u="sng" dirty="0">
                <a:solidFill>
                  <a:schemeClr val="tx1"/>
                </a:solidFill>
                <a:latin typeface="SassoonPrimaryInfant" panose="00000400000000000000" pitchFamily="2" charset="0"/>
              </a:rPr>
              <a:t>Digraph:</a:t>
            </a:r>
          </a:p>
          <a:p>
            <a:pPr marL="0" indent="0">
              <a:buFont typeface="Arial" pitchFamily="34" charset="0"/>
              <a:buNone/>
            </a:pPr>
            <a:r>
              <a:rPr lang="en-GB" sz="4000" dirty="0">
                <a:solidFill>
                  <a:schemeClr val="tx1"/>
                </a:solidFill>
                <a:latin typeface="SassoonPrimaryInfant" panose="00000400000000000000" pitchFamily="2" charset="0"/>
              </a:rPr>
              <a:t>Two letters that make one sound. For example:  </a:t>
            </a:r>
            <a:r>
              <a:rPr lang="en-GB" sz="4000" u="sng" dirty="0" err="1">
                <a:solidFill>
                  <a:schemeClr val="tx1"/>
                </a:solidFill>
                <a:latin typeface="SassoonPrimaryInfant" panose="00000400000000000000" pitchFamily="2" charset="0"/>
              </a:rPr>
              <a:t>sh</a:t>
            </a:r>
            <a:r>
              <a:rPr lang="en-GB" sz="4000" dirty="0">
                <a:solidFill>
                  <a:schemeClr val="tx1"/>
                </a:solidFill>
                <a:latin typeface="SassoonPrimaryInfant" panose="00000400000000000000" pitchFamily="2" charset="0"/>
              </a:rPr>
              <a:t>, </a:t>
            </a:r>
            <a:r>
              <a:rPr lang="en-GB" sz="4000" u="sng" dirty="0">
                <a:solidFill>
                  <a:schemeClr val="tx1"/>
                </a:solidFill>
                <a:latin typeface="SassoonPrimaryInfant" panose="00000400000000000000" pitchFamily="2" charset="0"/>
              </a:rPr>
              <a:t>ai</a:t>
            </a:r>
            <a:r>
              <a:rPr lang="en-GB" sz="4000" dirty="0">
                <a:solidFill>
                  <a:schemeClr val="tx1"/>
                </a:solidFill>
                <a:latin typeface="SassoonPrimaryInfant" panose="00000400000000000000" pitchFamily="2" charset="0"/>
              </a:rPr>
              <a:t> and </a:t>
            </a:r>
            <a:r>
              <a:rPr lang="en-GB" sz="4000" u="sng" dirty="0">
                <a:solidFill>
                  <a:schemeClr val="tx1"/>
                </a:solidFill>
                <a:latin typeface="SassoonPrimaryInfant" panose="00000400000000000000" pitchFamily="2" charset="0"/>
              </a:rPr>
              <a:t>ow</a:t>
            </a:r>
            <a:r>
              <a:rPr lang="en-GB" sz="4000" dirty="0">
                <a:solidFill>
                  <a:schemeClr val="tx1"/>
                </a:solidFill>
                <a:latin typeface="SassoonPrimaryInfant" panose="00000400000000000000" pitchFamily="2" charset="0"/>
              </a:rPr>
              <a:t>.</a:t>
            </a:r>
          </a:p>
          <a:p>
            <a:pPr marL="0" indent="0">
              <a:buFont typeface="Arial" pitchFamily="34" charset="0"/>
              <a:buNone/>
            </a:pPr>
            <a:endParaRPr lang="en-GB" sz="4000" dirty="0">
              <a:solidFill>
                <a:schemeClr val="tx1"/>
              </a:solidFill>
              <a:latin typeface="SassoonPrimaryInfant" panose="00000400000000000000" pitchFamily="2" charset="0"/>
            </a:endParaRPr>
          </a:p>
          <a:p>
            <a:pPr marL="0" indent="0">
              <a:buFont typeface="Arial" pitchFamily="34" charset="0"/>
              <a:buNone/>
            </a:pPr>
            <a:r>
              <a:rPr lang="en-GB" sz="4000" u="sng" dirty="0">
                <a:solidFill>
                  <a:schemeClr val="tx1"/>
                </a:solidFill>
                <a:latin typeface="SassoonPrimaryInfant" panose="00000400000000000000" pitchFamily="2" charset="0"/>
              </a:rPr>
              <a:t>Trigraph</a:t>
            </a:r>
          </a:p>
          <a:p>
            <a:pPr marL="0" indent="0">
              <a:buNone/>
            </a:pPr>
            <a:r>
              <a:rPr lang="en-GB" sz="4000" dirty="0">
                <a:solidFill>
                  <a:schemeClr val="tx1"/>
                </a:solidFill>
                <a:latin typeface="SassoonPrimaryInfant" panose="00000400000000000000" pitchFamily="2" charset="0"/>
              </a:rPr>
              <a:t>Three letters that make one sound.</a:t>
            </a:r>
          </a:p>
          <a:p>
            <a:pPr marL="0" indent="0">
              <a:buNone/>
            </a:pPr>
            <a:r>
              <a:rPr lang="en-GB" sz="4000" dirty="0">
                <a:solidFill>
                  <a:schemeClr val="tx1"/>
                </a:solidFill>
                <a:latin typeface="SassoonPrimaryInfant" panose="00000400000000000000" pitchFamily="2" charset="0"/>
              </a:rPr>
              <a:t>For example:  </a:t>
            </a:r>
            <a:r>
              <a:rPr lang="en-GB" sz="4000" u="sng" dirty="0" err="1">
                <a:solidFill>
                  <a:schemeClr val="tx1"/>
                </a:solidFill>
                <a:latin typeface="SassoonPrimaryInfant" panose="00000400000000000000" pitchFamily="2" charset="0"/>
              </a:rPr>
              <a:t>igh</a:t>
            </a:r>
            <a:r>
              <a:rPr lang="en-GB" sz="4000" dirty="0">
                <a:solidFill>
                  <a:schemeClr val="tx1"/>
                </a:solidFill>
                <a:latin typeface="SassoonPrimaryInfant" panose="00000400000000000000" pitchFamily="2" charset="0"/>
              </a:rPr>
              <a:t>, </a:t>
            </a:r>
            <a:r>
              <a:rPr lang="en-GB" sz="4000" u="sng" dirty="0">
                <a:solidFill>
                  <a:schemeClr val="tx1"/>
                </a:solidFill>
                <a:latin typeface="SassoonPrimaryInfant" panose="00000400000000000000" pitchFamily="2" charset="0"/>
              </a:rPr>
              <a:t>tch</a:t>
            </a:r>
            <a:r>
              <a:rPr lang="en-GB" sz="4000" dirty="0">
                <a:solidFill>
                  <a:schemeClr val="tx1"/>
                </a:solidFill>
                <a:latin typeface="SassoonPrimaryInfant" panose="00000400000000000000" pitchFamily="2" charset="0"/>
              </a:rPr>
              <a:t>, </a:t>
            </a:r>
            <a:r>
              <a:rPr lang="en-GB" sz="4000" u="sng" dirty="0" err="1">
                <a:solidFill>
                  <a:schemeClr val="tx1"/>
                </a:solidFill>
                <a:latin typeface="SassoonPrimaryInfant" panose="00000400000000000000" pitchFamily="2" charset="0"/>
              </a:rPr>
              <a:t>dge</a:t>
            </a:r>
            <a:endParaRPr lang="en-GB" sz="4000" u="sng" dirty="0">
              <a:solidFill>
                <a:schemeClr val="tx1"/>
              </a:solidFill>
              <a:latin typeface="SassoonPrimaryInfant" panose="00000400000000000000" pitchFamily="2" charset="0"/>
            </a:endParaRPr>
          </a:p>
          <a:p>
            <a:pPr marL="0" indent="0">
              <a:buFont typeface="Arial" pitchFamily="34" charset="0"/>
              <a:buNone/>
            </a:pPr>
            <a:endParaRPr lang="en-GB" sz="4000" dirty="0">
              <a:solidFill>
                <a:schemeClr val="tx1"/>
              </a:solidFill>
              <a:latin typeface="SassoonPrimaryInfant" panose="00000400000000000000" pitchFamily="2" charset="0"/>
            </a:endParaRPr>
          </a:p>
          <a:p>
            <a:pPr marL="0" indent="0">
              <a:buFont typeface="Arial" pitchFamily="34" charset="0"/>
              <a:buNone/>
            </a:pPr>
            <a:endParaRPr lang="en-GB" sz="4000" dirty="0">
              <a:latin typeface="Comic Sans MS" panose="030F0702030302020204" pitchFamily="66" charset="0"/>
            </a:endParaRPr>
          </a:p>
        </p:txBody>
      </p:sp>
    </p:spTree>
    <p:extLst>
      <p:ext uri="{BB962C8B-B14F-4D97-AF65-F5344CB8AC3E}">
        <p14:creationId xmlns:p14="http://schemas.microsoft.com/office/powerpoint/2010/main" val="3642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80">
                                          <p:stCondLst>
                                            <p:cond delay="0"/>
                                          </p:stCondLst>
                                        </p:cTn>
                                        <p:tgtEl>
                                          <p:spTgt spid="5">
                                            <p:txEl>
                                              <p:pRg st="3" end="3"/>
                                            </p:txEl>
                                          </p:spTgt>
                                        </p:tgtEl>
                                      </p:cBhvr>
                                    </p:animEffect>
                                    <p:anim calcmode="lin" valueType="num">
                                      <p:cBhvr>
                                        <p:cTn id="4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3" end="3"/>
                                            </p:txEl>
                                          </p:spTgt>
                                        </p:tgtEl>
                                      </p:cBhvr>
                                      <p:to x="100000" y="60000"/>
                                    </p:animScale>
                                    <p:animScale>
                                      <p:cBhvr>
                                        <p:cTn id="46" dur="166" decel="50000">
                                          <p:stCondLst>
                                            <p:cond delay="676"/>
                                          </p:stCondLst>
                                        </p:cTn>
                                        <p:tgtEl>
                                          <p:spTgt spid="5">
                                            <p:txEl>
                                              <p:pRg st="3" end="3"/>
                                            </p:txEl>
                                          </p:spTgt>
                                        </p:tgtEl>
                                      </p:cBhvr>
                                      <p:to x="100000" y="100000"/>
                                    </p:animScale>
                                    <p:animScale>
                                      <p:cBhvr>
                                        <p:cTn id="47" dur="26">
                                          <p:stCondLst>
                                            <p:cond delay="1312"/>
                                          </p:stCondLst>
                                        </p:cTn>
                                        <p:tgtEl>
                                          <p:spTgt spid="5">
                                            <p:txEl>
                                              <p:pRg st="3" end="3"/>
                                            </p:txEl>
                                          </p:spTgt>
                                        </p:tgtEl>
                                      </p:cBhvr>
                                      <p:to x="100000" y="80000"/>
                                    </p:animScale>
                                    <p:animScale>
                                      <p:cBhvr>
                                        <p:cTn id="48" dur="166" decel="50000">
                                          <p:stCondLst>
                                            <p:cond delay="1338"/>
                                          </p:stCondLst>
                                        </p:cTn>
                                        <p:tgtEl>
                                          <p:spTgt spid="5">
                                            <p:txEl>
                                              <p:pRg st="3" end="3"/>
                                            </p:txEl>
                                          </p:spTgt>
                                        </p:tgtEl>
                                      </p:cBhvr>
                                      <p:to x="100000" y="100000"/>
                                    </p:animScale>
                                    <p:animScale>
                                      <p:cBhvr>
                                        <p:cTn id="49" dur="26">
                                          <p:stCondLst>
                                            <p:cond delay="1642"/>
                                          </p:stCondLst>
                                        </p:cTn>
                                        <p:tgtEl>
                                          <p:spTgt spid="5">
                                            <p:txEl>
                                              <p:pRg st="3" end="3"/>
                                            </p:txEl>
                                          </p:spTgt>
                                        </p:tgtEl>
                                      </p:cBhvr>
                                      <p:to x="100000" y="90000"/>
                                    </p:animScale>
                                    <p:animScale>
                                      <p:cBhvr>
                                        <p:cTn id="50" dur="166" decel="50000">
                                          <p:stCondLst>
                                            <p:cond delay="1668"/>
                                          </p:stCondLst>
                                        </p:cTn>
                                        <p:tgtEl>
                                          <p:spTgt spid="5">
                                            <p:txEl>
                                              <p:pRg st="3" end="3"/>
                                            </p:txEl>
                                          </p:spTgt>
                                        </p:tgtEl>
                                      </p:cBhvr>
                                      <p:to x="100000" y="100000"/>
                                    </p:animScale>
                                    <p:animScale>
                                      <p:cBhvr>
                                        <p:cTn id="51" dur="26">
                                          <p:stCondLst>
                                            <p:cond delay="1808"/>
                                          </p:stCondLst>
                                        </p:cTn>
                                        <p:tgtEl>
                                          <p:spTgt spid="5">
                                            <p:txEl>
                                              <p:pRg st="3" end="3"/>
                                            </p:txEl>
                                          </p:spTgt>
                                        </p:tgtEl>
                                      </p:cBhvr>
                                      <p:to x="100000" y="95000"/>
                                    </p:animScale>
                                    <p:animScale>
                                      <p:cBhvr>
                                        <p:cTn id="52" dur="166" decel="50000">
                                          <p:stCondLst>
                                            <p:cond delay="1834"/>
                                          </p:stCondLst>
                                        </p:cTn>
                                        <p:tgtEl>
                                          <p:spTgt spid="5">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wipe(down)">
                                      <p:cBhvr>
                                        <p:cTn id="55" dur="580">
                                          <p:stCondLst>
                                            <p:cond delay="0"/>
                                          </p:stCondLst>
                                        </p:cTn>
                                        <p:tgtEl>
                                          <p:spTgt spid="5">
                                            <p:txEl>
                                              <p:pRg st="4" end="4"/>
                                            </p:txEl>
                                          </p:spTgt>
                                        </p:tgtEl>
                                      </p:cBhvr>
                                    </p:animEffect>
                                    <p:anim calcmode="lin" valueType="num">
                                      <p:cBhvr>
                                        <p:cTn id="56"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4" end="4"/>
                                            </p:txEl>
                                          </p:spTgt>
                                        </p:tgtEl>
                                      </p:cBhvr>
                                      <p:to x="100000" y="60000"/>
                                    </p:animScale>
                                    <p:animScale>
                                      <p:cBhvr>
                                        <p:cTn id="62" dur="166" decel="50000">
                                          <p:stCondLst>
                                            <p:cond delay="676"/>
                                          </p:stCondLst>
                                        </p:cTn>
                                        <p:tgtEl>
                                          <p:spTgt spid="5">
                                            <p:txEl>
                                              <p:pRg st="4" end="4"/>
                                            </p:txEl>
                                          </p:spTgt>
                                        </p:tgtEl>
                                      </p:cBhvr>
                                      <p:to x="100000" y="100000"/>
                                    </p:animScale>
                                    <p:animScale>
                                      <p:cBhvr>
                                        <p:cTn id="63" dur="26">
                                          <p:stCondLst>
                                            <p:cond delay="1312"/>
                                          </p:stCondLst>
                                        </p:cTn>
                                        <p:tgtEl>
                                          <p:spTgt spid="5">
                                            <p:txEl>
                                              <p:pRg st="4" end="4"/>
                                            </p:txEl>
                                          </p:spTgt>
                                        </p:tgtEl>
                                      </p:cBhvr>
                                      <p:to x="100000" y="80000"/>
                                    </p:animScale>
                                    <p:animScale>
                                      <p:cBhvr>
                                        <p:cTn id="64" dur="166" decel="50000">
                                          <p:stCondLst>
                                            <p:cond delay="1338"/>
                                          </p:stCondLst>
                                        </p:cTn>
                                        <p:tgtEl>
                                          <p:spTgt spid="5">
                                            <p:txEl>
                                              <p:pRg st="4" end="4"/>
                                            </p:txEl>
                                          </p:spTgt>
                                        </p:tgtEl>
                                      </p:cBhvr>
                                      <p:to x="100000" y="100000"/>
                                    </p:animScale>
                                    <p:animScale>
                                      <p:cBhvr>
                                        <p:cTn id="65" dur="26">
                                          <p:stCondLst>
                                            <p:cond delay="1642"/>
                                          </p:stCondLst>
                                        </p:cTn>
                                        <p:tgtEl>
                                          <p:spTgt spid="5">
                                            <p:txEl>
                                              <p:pRg st="4" end="4"/>
                                            </p:txEl>
                                          </p:spTgt>
                                        </p:tgtEl>
                                      </p:cBhvr>
                                      <p:to x="100000" y="90000"/>
                                    </p:animScale>
                                    <p:animScale>
                                      <p:cBhvr>
                                        <p:cTn id="66" dur="166" decel="50000">
                                          <p:stCondLst>
                                            <p:cond delay="1668"/>
                                          </p:stCondLst>
                                        </p:cTn>
                                        <p:tgtEl>
                                          <p:spTgt spid="5">
                                            <p:txEl>
                                              <p:pRg st="4" end="4"/>
                                            </p:txEl>
                                          </p:spTgt>
                                        </p:tgtEl>
                                      </p:cBhvr>
                                      <p:to x="100000" y="100000"/>
                                    </p:animScale>
                                    <p:animScale>
                                      <p:cBhvr>
                                        <p:cTn id="67" dur="26">
                                          <p:stCondLst>
                                            <p:cond delay="1808"/>
                                          </p:stCondLst>
                                        </p:cTn>
                                        <p:tgtEl>
                                          <p:spTgt spid="5">
                                            <p:txEl>
                                              <p:pRg st="4" end="4"/>
                                            </p:txEl>
                                          </p:spTgt>
                                        </p:tgtEl>
                                      </p:cBhvr>
                                      <p:to x="100000" y="95000"/>
                                    </p:animScale>
                                    <p:animScale>
                                      <p:cBhvr>
                                        <p:cTn id="68" dur="166" decel="50000">
                                          <p:stCondLst>
                                            <p:cond delay="1834"/>
                                          </p:stCondLst>
                                        </p:cTn>
                                        <p:tgtEl>
                                          <p:spTgt spid="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wipe(down)">
                                      <p:cBhvr>
                                        <p:cTn id="71" dur="580">
                                          <p:stCondLst>
                                            <p:cond delay="0"/>
                                          </p:stCondLst>
                                        </p:cTn>
                                        <p:tgtEl>
                                          <p:spTgt spid="5">
                                            <p:txEl>
                                              <p:pRg st="5" end="5"/>
                                            </p:txEl>
                                          </p:spTgt>
                                        </p:tgtEl>
                                      </p:cBhvr>
                                    </p:animEffect>
                                    <p:anim calcmode="lin" valueType="num">
                                      <p:cBhvr>
                                        <p:cTn id="72"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5">
                                            <p:txEl>
                                              <p:pRg st="5" end="5"/>
                                            </p:txEl>
                                          </p:spTgt>
                                        </p:tgtEl>
                                      </p:cBhvr>
                                      <p:to x="100000" y="60000"/>
                                    </p:animScale>
                                    <p:animScale>
                                      <p:cBhvr>
                                        <p:cTn id="78" dur="166" decel="50000">
                                          <p:stCondLst>
                                            <p:cond delay="676"/>
                                          </p:stCondLst>
                                        </p:cTn>
                                        <p:tgtEl>
                                          <p:spTgt spid="5">
                                            <p:txEl>
                                              <p:pRg st="5" end="5"/>
                                            </p:txEl>
                                          </p:spTgt>
                                        </p:tgtEl>
                                      </p:cBhvr>
                                      <p:to x="100000" y="100000"/>
                                    </p:animScale>
                                    <p:animScale>
                                      <p:cBhvr>
                                        <p:cTn id="79" dur="26">
                                          <p:stCondLst>
                                            <p:cond delay="1312"/>
                                          </p:stCondLst>
                                        </p:cTn>
                                        <p:tgtEl>
                                          <p:spTgt spid="5">
                                            <p:txEl>
                                              <p:pRg st="5" end="5"/>
                                            </p:txEl>
                                          </p:spTgt>
                                        </p:tgtEl>
                                      </p:cBhvr>
                                      <p:to x="100000" y="80000"/>
                                    </p:animScale>
                                    <p:animScale>
                                      <p:cBhvr>
                                        <p:cTn id="80" dur="166" decel="50000">
                                          <p:stCondLst>
                                            <p:cond delay="1338"/>
                                          </p:stCondLst>
                                        </p:cTn>
                                        <p:tgtEl>
                                          <p:spTgt spid="5">
                                            <p:txEl>
                                              <p:pRg st="5" end="5"/>
                                            </p:txEl>
                                          </p:spTgt>
                                        </p:tgtEl>
                                      </p:cBhvr>
                                      <p:to x="100000" y="100000"/>
                                    </p:animScale>
                                    <p:animScale>
                                      <p:cBhvr>
                                        <p:cTn id="81" dur="26">
                                          <p:stCondLst>
                                            <p:cond delay="1642"/>
                                          </p:stCondLst>
                                        </p:cTn>
                                        <p:tgtEl>
                                          <p:spTgt spid="5">
                                            <p:txEl>
                                              <p:pRg st="5" end="5"/>
                                            </p:txEl>
                                          </p:spTgt>
                                        </p:tgtEl>
                                      </p:cBhvr>
                                      <p:to x="100000" y="90000"/>
                                    </p:animScale>
                                    <p:animScale>
                                      <p:cBhvr>
                                        <p:cTn id="82" dur="166" decel="50000">
                                          <p:stCondLst>
                                            <p:cond delay="1668"/>
                                          </p:stCondLst>
                                        </p:cTn>
                                        <p:tgtEl>
                                          <p:spTgt spid="5">
                                            <p:txEl>
                                              <p:pRg st="5" end="5"/>
                                            </p:txEl>
                                          </p:spTgt>
                                        </p:tgtEl>
                                      </p:cBhvr>
                                      <p:to x="100000" y="100000"/>
                                    </p:animScale>
                                    <p:animScale>
                                      <p:cBhvr>
                                        <p:cTn id="83" dur="26">
                                          <p:stCondLst>
                                            <p:cond delay="1808"/>
                                          </p:stCondLst>
                                        </p:cTn>
                                        <p:tgtEl>
                                          <p:spTgt spid="5">
                                            <p:txEl>
                                              <p:pRg st="5" end="5"/>
                                            </p:txEl>
                                          </p:spTgt>
                                        </p:tgtEl>
                                      </p:cBhvr>
                                      <p:to x="100000" y="95000"/>
                                    </p:animScale>
                                    <p:animScale>
                                      <p:cBhvr>
                                        <p:cTn id="84"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txBox="1">
            <a:spLocks/>
          </p:cNvSpPr>
          <p:nvPr/>
        </p:nvSpPr>
        <p:spPr>
          <a:xfrm>
            <a:off x="-762000" y="3241239"/>
            <a:ext cx="7934325"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000" dirty="0">
              <a:solidFill>
                <a:srgbClr val="00B0F0"/>
              </a:solidFill>
              <a:latin typeface="Comic Sans MS" panose="030F0702030302020204" pitchFamily="66" charset="0"/>
            </a:endParaRPr>
          </a:p>
        </p:txBody>
      </p:sp>
      <p:sp>
        <p:nvSpPr>
          <p:cNvPr id="4" name="Content Placeholder 13"/>
          <p:cNvSpPr>
            <a:spLocks noGrp="1"/>
          </p:cNvSpPr>
          <p:nvPr>
            <p:ph idx="1"/>
          </p:nvPr>
        </p:nvSpPr>
        <p:spPr>
          <a:xfrm>
            <a:off x="190499" y="685800"/>
            <a:ext cx="8763000" cy="5943600"/>
          </a:xfrm>
        </p:spPr>
        <p:txBody>
          <a:bodyPr>
            <a:normAutofit fontScale="92500" lnSpcReduction="20000"/>
          </a:bodyPr>
          <a:lstStyle/>
          <a:p>
            <a:pPr marL="0" indent="0">
              <a:buNone/>
            </a:pPr>
            <a:r>
              <a:rPr lang="en-GB" sz="3800" u="sng" dirty="0">
                <a:solidFill>
                  <a:schemeClr val="tx1"/>
                </a:solidFill>
                <a:latin typeface="SassoonPrimaryInfant" panose="00000400000000000000" pitchFamily="2" charset="0"/>
              </a:rPr>
              <a:t>SPLIT DIGRAPHS</a:t>
            </a:r>
          </a:p>
          <a:p>
            <a:pPr marL="0" indent="0">
              <a:buNone/>
            </a:pPr>
            <a:endParaRPr lang="en-GB" sz="3800" u="sng" dirty="0">
              <a:solidFill>
                <a:schemeClr val="tx1"/>
              </a:solidFill>
              <a:latin typeface="SassoonPrimaryInfant" panose="00000400000000000000" pitchFamily="2" charset="0"/>
            </a:endParaRPr>
          </a:p>
          <a:p>
            <a:pPr marL="0" indent="0">
              <a:buNone/>
            </a:pPr>
            <a:r>
              <a:rPr lang="en-GB" sz="3800" dirty="0">
                <a:solidFill>
                  <a:schemeClr val="tx1"/>
                </a:solidFill>
                <a:latin typeface="SassoonPrimaryInfant" panose="00000400000000000000" pitchFamily="2" charset="0"/>
              </a:rPr>
              <a:t>2 letters, making one sound, that are split between another letter.</a:t>
            </a:r>
          </a:p>
          <a:p>
            <a:pPr marL="0" indent="0">
              <a:buNone/>
            </a:pPr>
            <a:r>
              <a:rPr lang="en-GB" sz="3800" dirty="0">
                <a:solidFill>
                  <a:schemeClr val="tx1"/>
                </a:solidFill>
                <a:latin typeface="SassoonPrimaryInfant" panose="00000400000000000000" pitchFamily="2" charset="0"/>
              </a:rPr>
              <a:t>There are 5: </a:t>
            </a:r>
            <a:r>
              <a:rPr lang="en-GB" sz="4700" b="1" dirty="0">
                <a:ln w="12700" cmpd="sng">
                  <a:solidFill>
                    <a:schemeClr val="accent4"/>
                  </a:solidFill>
                  <a:prstDash val="solid"/>
                </a:ln>
                <a:solidFill>
                  <a:schemeClr val="tx1"/>
                </a:solidFill>
                <a:effectLst>
                  <a:glow rad="228600">
                    <a:schemeClr val="accent1">
                      <a:satMod val="175000"/>
                      <a:alpha val="40000"/>
                    </a:schemeClr>
                  </a:glow>
                </a:effectLst>
                <a:latin typeface="SassoonPrimaryInfant" panose="00000400000000000000" pitchFamily="2" charset="0"/>
              </a:rPr>
              <a:t>a-e  e-e  </a:t>
            </a:r>
            <a:r>
              <a:rPr lang="en-GB" sz="4700" b="1" dirty="0" err="1">
                <a:ln w="12700" cmpd="sng">
                  <a:solidFill>
                    <a:schemeClr val="accent4"/>
                  </a:solidFill>
                  <a:prstDash val="solid"/>
                </a:ln>
                <a:solidFill>
                  <a:schemeClr val="tx1"/>
                </a:solidFill>
                <a:effectLst>
                  <a:glow rad="228600">
                    <a:schemeClr val="accent1">
                      <a:satMod val="175000"/>
                      <a:alpha val="40000"/>
                    </a:schemeClr>
                  </a:glow>
                </a:effectLst>
                <a:latin typeface="SassoonPrimaryInfant" panose="00000400000000000000" pitchFamily="2" charset="0"/>
              </a:rPr>
              <a:t>i</a:t>
            </a:r>
            <a:r>
              <a:rPr lang="en-GB" sz="4700" b="1" dirty="0">
                <a:ln w="12700" cmpd="sng">
                  <a:solidFill>
                    <a:schemeClr val="accent4"/>
                  </a:solidFill>
                  <a:prstDash val="solid"/>
                </a:ln>
                <a:solidFill>
                  <a:schemeClr val="tx1"/>
                </a:solidFill>
                <a:effectLst>
                  <a:glow rad="228600">
                    <a:schemeClr val="accent1">
                      <a:satMod val="175000"/>
                      <a:alpha val="40000"/>
                    </a:schemeClr>
                  </a:glow>
                </a:effectLst>
                <a:latin typeface="SassoonPrimaryInfant" panose="00000400000000000000" pitchFamily="2" charset="0"/>
              </a:rPr>
              <a:t>-e  o-e  u-e</a:t>
            </a:r>
            <a:endParaRPr lang="en-GB" sz="4700" b="1" dirty="0">
              <a:ln w="12700">
                <a:solidFill>
                  <a:schemeClr val="accent5"/>
                </a:solidFill>
                <a:prstDash val="solid"/>
              </a:ln>
              <a:solidFill>
                <a:schemeClr val="tx1"/>
              </a:solidFill>
              <a:effectLst>
                <a:glow rad="228600">
                  <a:schemeClr val="accent1">
                    <a:satMod val="175000"/>
                    <a:alpha val="40000"/>
                  </a:schemeClr>
                </a:glow>
              </a:effectLst>
              <a:latin typeface="SassoonPrimaryInfant" panose="00000400000000000000" pitchFamily="2" charset="0"/>
            </a:endParaRPr>
          </a:p>
          <a:p>
            <a:pPr marL="0" indent="0">
              <a:buNone/>
            </a:pPr>
            <a:endParaRPr lang="en-GB" sz="3800" dirty="0">
              <a:solidFill>
                <a:schemeClr val="tx1"/>
              </a:solidFill>
              <a:latin typeface="SassoonPrimaryInfant" panose="00000400000000000000" pitchFamily="2" charset="0"/>
            </a:endParaRPr>
          </a:p>
          <a:p>
            <a:pPr marL="0" indent="0">
              <a:buNone/>
            </a:pPr>
            <a:r>
              <a:rPr lang="en-GB" sz="3800" dirty="0">
                <a:solidFill>
                  <a:schemeClr val="tx1"/>
                </a:solidFill>
                <a:latin typeface="SassoonPrimaryInfant" panose="00000400000000000000" pitchFamily="2" charset="0"/>
              </a:rPr>
              <a:t>Children need to be taught to recognise these within words so that they don’t say the single letter sounds</a:t>
            </a:r>
          </a:p>
          <a:p>
            <a:pPr marL="0" indent="0">
              <a:buNone/>
            </a:pPr>
            <a:endParaRPr lang="en-GB" sz="3800" dirty="0">
              <a:solidFill>
                <a:schemeClr val="tx1"/>
              </a:solidFill>
              <a:latin typeface="SassoonPrimaryInfant" panose="00000400000000000000" pitchFamily="2" charset="0"/>
            </a:endParaRPr>
          </a:p>
          <a:p>
            <a:pPr marL="0" indent="0" algn="ctr">
              <a:buNone/>
            </a:pPr>
            <a:r>
              <a:rPr lang="en-GB" sz="3800" dirty="0">
                <a:solidFill>
                  <a:schemeClr val="tx1"/>
                </a:solidFill>
                <a:latin typeface="SassoonPrimaryInfant" panose="00000400000000000000" pitchFamily="2" charset="0"/>
              </a:rPr>
              <a:t>Examples: cake, like, phone</a:t>
            </a:r>
          </a:p>
        </p:txBody>
      </p:sp>
    </p:spTree>
    <p:extLst>
      <p:ext uri="{BB962C8B-B14F-4D97-AF65-F5344CB8AC3E}">
        <p14:creationId xmlns:p14="http://schemas.microsoft.com/office/powerpoint/2010/main" val="361713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609600" y="3429000"/>
            <a:ext cx="7934325" cy="2514600"/>
          </a:xfrm>
        </p:spPr>
        <p:txBody>
          <a:bodyPr>
            <a:normAutofit fontScale="92500" lnSpcReduction="10000"/>
          </a:bodyPr>
          <a:lstStyle/>
          <a:p>
            <a:r>
              <a:rPr lang="en-GB" sz="4000" u="sng" dirty="0">
                <a:solidFill>
                  <a:schemeClr val="tx1"/>
                </a:solidFill>
                <a:latin typeface="SassoonPrimaryInfant" panose="00000400000000000000" pitchFamily="2" charset="0"/>
              </a:rPr>
              <a:t>BLEND (Read the word):</a:t>
            </a:r>
          </a:p>
          <a:p>
            <a:pPr marL="0" indent="0">
              <a:buNone/>
            </a:pPr>
            <a:r>
              <a:rPr lang="en-GB" sz="3400" dirty="0">
                <a:solidFill>
                  <a:schemeClr val="tx1"/>
                </a:solidFill>
                <a:latin typeface="SassoonPrimaryInfant" panose="00000400000000000000" pitchFamily="2" charset="0"/>
              </a:rPr>
              <a:t>We blend by putting all of the phonemes we have heard or the graphemes we have read together. </a:t>
            </a:r>
          </a:p>
          <a:p>
            <a:pPr marL="0" indent="0">
              <a:buNone/>
            </a:pPr>
            <a:r>
              <a:rPr lang="en-GB" sz="3400" dirty="0">
                <a:solidFill>
                  <a:schemeClr val="tx1"/>
                </a:solidFill>
                <a:latin typeface="SassoonPrimaryInfant" panose="00000400000000000000" pitchFamily="2" charset="0"/>
              </a:rPr>
              <a:t> For example:   paint  =  p – ai – n - t</a:t>
            </a:r>
            <a:endParaRPr lang="en-GB" sz="4000" dirty="0">
              <a:solidFill>
                <a:schemeClr val="tx1"/>
              </a:solidFill>
              <a:latin typeface="SassoonPrimaryInfant" panose="00000400000000000000" pitchFamily="2" charset="0"/>
            </a:endParaRPr>
          </a:p>
          <a:p>
            <a:pPr marL="0" indent="0">
              <a:buNone/>
            </a:pPr>
            <a:endParaRPr lang="en-GB" sz="4000" dirty="0">
              <a:latin typeface="Comic Sans MS" panose="030F0702030302020204" pitchFamily="66" charset="0"/>
            </a:endParaRPr>
          </a:p>
        </p:txBody>
      </p:sp>
      <p:sp>
        <p:nvSpPr>
          <p:cNvPr id="5" name="Content Placeholder 13"/>
          <p:cNvSpPr txBox="1">
            <a:spLocks/>
          </p:cNvSpPr>
          <p:nvPr/>
        </p:nvSpPr>
        <p:spPr>
          <a:xfrm>
            <a:off x="609600" y="762000"/>
            <a:ext cx="7934325" cy="2209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700" u="sng" dirty="0">
                <a:solidFill>
                  <a:schemeClr val="tx1"/>
                </a:solidFill>
                <a:latin typeface="SassoonPrimaryInfant" panose="00000400000000000000" pitchFamily="2" charset="0"/>
              </a:rPr>
              <a:t>SEGMENT (Fred talk):</a:t>
            </a:r>
          </a:p>
          <a:p>
            <a:pPr marL="0" indent="0">
              <a:buNone/>
            </a:pPr>
            <a:r>
              <a:rPr lang="en-GB" sz="4000" dirty="0">
                <a:solidFill>
                  <a:schemeClr val="tx1"/>
                </a:solidFill>
                <a:latin typeface="SassoonPrimaryInfant" panose="00000400000000000000" pitchFamily="2" charset="0"/>
              </a:rPr>
              <a:t>We segment words into phonemes to read.</a:t>
            </a:r>
          </a:p>
          <a:p>
            <a:pPr marL="0" indent="0">
              <a:buNone/>
            </a:pPr>
            <a:r>
              <a:rPr lang="en-GB" sz="4000" dirty="0">
                <a:solidFill>
                  <a:schemeClr val="tx1"/>
                </a:solidFill>
                <a:latin typeface="SassoonPrimaryInfant" panose="00000400000000000000" pitchFamily="2" charset="0"/>
              </a:rPr>
              <a:t>Split it this way also helps children to spell.</a:t>
            </a:r>
          </a:p>
          <a:p>
            <a:pPr marL="0" indent="0">
              <a:buNone/>
            </a:pPr>
            <a:r>
              <a:rPr lang="en-GB" sz="4000" dirty="0">
                <a:solidFill>
                  <a:schemeClr val="tx1"/>
                </a:solidFill>
                <a:latin typeface="SassoonPrimaryInfant" panose="00000400000000000000" pitchFamily="2" charset="0"/>
              </a:rPr>
              <a:t>For example:  </a:t>
            </a:r>
            <a:r>
              <a:rPr lang="en-GB" sz="4000" dirty="0" err="1">
                <a:solidFill>
                  <a:schemeClr val="tx1"/>
                </a:solidFill>
                <a:latin typeface="SassoonPrimaryInfant" panose="00000400000000000000" pitchFamily="2" charset="0"/>
              </a:rPr>
              <a:t>sh</a:t>
            </a:r>
            <a:r>
              <a:rPr lang="en-GB" sz="4000" dirty="0">
                <a:solidFill>
                  <a:schemeClr val="tx1"/>
                </a:solidFill>
                <a:latin typeface="SassoonPrimaryInfant" panose="00000400000000000000" pitchFamily="2" charset="0"/>
              </a:rPr>
              <a:t> – </a:t>
            </a:r>
            <a:r>
              <a:rPr lang="en-GB" sz="4000" dirty="0" err="1">
                <a:solidFill>
                  <a:schemeClr val="tx1"/>
                </a:solidFill>
                <a:latin typeface="SassoonPrimaryInfant" panose="00000400000000000000" pitchFamily="2" charset="0"/>
              </a:rPr>
              <a:t>ee</a:t>
            </a:r>
            <a:r>
              <a:rPr lang="en-GB" sz="4000" dirty="0">
                <a:solidFill>
                  <a:schemeClr val="tx1"/>
                </a:solidFill>
                <a:latin typeface="SassoonPrimaryInfant" panose="00000400000000000000" pitchFamily="2" charset="0"/>
              </a:rPr>
              <a:t> – p  = sheep</a:t>
            </a:r>
          </a:p>
        </p:txBody>
      </p:sp>
    </p:spTree>
    <p:extLst>
      <p:ext uri="{BB962C8B-B14F-4D97-AF65-F5344CB8AC3E}">
        <p14:creationId xmlns:p14="http://schemas.microsoft.com/office/powerpoint/2010/main" val="40883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wipe(down)">
                                      <p:cBhvr>
                                        <p:cTn id="57" dur="580">
                                          <p:stCondLst>
                                            <p:cond delay="0"/>
                                          </p:stCondLst>
                                        </p:cTn>
                                        <p:tgtEl>
                                          <p:spTgt spid="5">
                                            <p:txEl>
                                              <p:pRg st="0" end="0"/>
                                            </p:txEl>
                                          </p:spTgt>
                                        </p:tgtEl>
                                      </p:cBhvr>
                                    </p:animEffect>
                                    <p:anim calcmode="lin" valueType="num">
                                      <p:cBhvr>
                                        <p:cTn id="5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xEl>
                                              <p:pRg st="0" end="0"/>
                                            </p:txEl>
                                          </p:spTgt>
                                        </p:tgtEl>
                                      </p:cBhvr>
                                      <p:to x="100000" y="60000"/>
                                    </p:animScale>
                                    <p:animScale>
                                      <p:cBhvr>
                                        <p:cTn id="64" dur="166" decel="50000">
                                          <p:stCondLst>
                                            <p:cond delay="676"/>
                                          </p:stCondLst>
                                        </p:cTn>
                                        <p:tgtEl>
                                          <p:spTgt spid="5">
                                            <p:txEl>
                                              <p:pRg st="0" end="0"/>
                                            </p:txEl>
                                          </p:spTgt>
                                        </p:tgtEl>
                                      </p:cBhvr>
                                      <p:to x="100000" y="100000"/>
                                    </p:animScale>
                                    <p:animScale>
                                      <p:cBhvr>
                                        <p:cTn id="65" dur="26">
                                          <p:stCondLst>
                                            <p:cond delay="1312"/>
                                          </p:stCondLst>
                                        </p:cTn>
                                        <p:tgtEl>
                                          <p:spTgt spid="5">
                                            <p:txEl>
                                              <p:pRg st="0" end="0"/>
                                            </p:txEl>
                                          </p:spTgt>
                                        </p:tgtEl>
                                      </p:cBhvr>
                                      <p:to x="100000" y="80000"/>
                                    </p:animScale>
                                    <p:animScale>
                                      <p:cBhvr>
                                        <p:cTn id="66" dur="166" decel="50000">
                                          <p:stCondLst>
                                            <p:cond delay="1338"/>
                                          </p:stCondLst>
                                        </p:cTn>
                                        <p:tgtEl>
                                          <p:spTgt spid="5">
                                            <p:txEl>
                                              <p:pRg st="0" end="0"/>
                                            </p:txEl>
                                          </p:spTgt>
                                        </p:tgtEl>
                                      </p:cBhvr>
                                      <p:to x="100000" y="100000"/>
                                    </p:animScale>
                                    <p:animScale>
                                      <p:cBhvr>
                                        <p:cTn id="67" dur="26">
                                          <p:stCondLst>
                                            <p:cond delay="1642"/>
                                          </p:stCondLst>
                                        </p:cTn>
                                        <p:tgtEl>
                                          <p:spTgt spid="5">
                                            <p:txEl>
                                              <p:pRg st="0" end="0"/>
                                            </p:txEl>
                                          </p:spTgt>
                                        </p:tgtEl>
                                      </p:cBhvr>
                                      <p:to x="100000" y="90000"/>
                                    </p:animScale>
                                    <p:animScale>
                                      <p:cBhvr>
                                        <p:cTn id="68" dur="166" decel="50000">
                                          <p:stCondLst>
                                            <p:cond delay="1668"/>
                                          </p:stCondLst>
                                        </p:cTn>
                                        <p:tgtEl>
                                          <p:spTgt spid="5">
                                            <p:txEl>
                                              <p:pRg st="0" end="0"/>
                                            </p:txEl>
                                          </p:spTgt>
                                        </p:tgtEl>
                                      </p:cBhvr>
                                      <p:to x="100000" y="100000"/>
                                    </p:animScale>
                                    <p:animScale>
                                      <p:cBhvr>
                                        <p:cTn id="69" dur="26">
                                          <p:stCondLst>
                                            <p:cond delay="1808"/>
                                          </p:stCondLst>
                                        </p:cTn>
                                        <p:tgtEl>
                                          <p:spTgt spid="5">
                                            <p:txEl>
                                              <p:pRg st="0" end="0"/>
                                            </p:txEl>
                                          </p:spTgt>
                                        </p:tgtEl>
                                      </p:cBhvr>
                                      <p:to x="100000" y="95000"/>
                                    </p:animScale>
                                    <p:animScale>
                                      <p:cBhvr>
                                        <p:cTn id="70" dur="166" decel="50000">
                                          <p:stCondLst>
                                            <p:cond delay="1834"/>
                                          </p:stCondLst>
                                        </p:cTn>
                                        <p:tgtEl>
                                          <p:spTgt spid="5">
                                            <p:txEl>
                                              <p:pRg st="0" end="0"/>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Effect transition="in" filter="wipe(down)">
                                      <p:cBhvr>
                                        <p:cTn id="73" dur="580">
                                          <p:stCondLst>
                                            <p:cond delay="0"/>
                                          </p:stCondLst>
                                        </p:cTn>
                                        <p:tgtEl>
                                          <p:spTgt spid="5">
                                            <p:txEl>
                                              <p:pRg st="1" end="1"/>
                                            </p:txEl>
                                          </p:spTgt>
                                        </p:tgtEl>
                                      </p:cBhvr>
                                    </p:animEffect>
                                    <p:anim calcmode="lin" valueType="num">
                                      <p:cBhvr>
                                        <p:cTn id="7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xEl>
                                              <p:pRg st="1" end="1"/>
                                            </p:txEl>
                                          </p:spTgt>
                                        </p:tgtEl>
                                      </p:cBhvr>
                                      <p:to x="100000" y="60000"/>
                                    </p:animScale>
                                    <p:animScale>
                                      <p:cBhvr>
                                        <p:cTn id="80" dur="166" decel="50000">
                                          <p:stCondLst>
                                            <p:cond delay="676"/>
                                          </p:stCondLst>
                                        </p:cTn>
                                        <p:tgtEl>
                                          <p:spTgt spid="5">
                                            <p:txEl>
                                              <p:pRg st="1" end="1"/>
                                            </p:txEl>
                                          </p:spTgt>
                                        </p:tgtEl>
                                      </p:cBhvr>
                                      <p:to x="100000" y="100000"/>
                                    </p:animScale>
                                    <p:animScale>
                                      <p:cBhvr>
                                        <p:cTn id="81" dur="26">
                                          <p:stCondLst>
                                            <p:cond delay="1312"/>
                                          </p:stCondLst>
                                        </p:cTn>
                                        <p:tgtEl>
                                          <p:spTgt spid="5">
                                            <p:txEl>
                                              <p:pRg st="1" end="1"/>
                                            </p:txEl>
                                          </p:spTgt>
                                        </p:tgtEl>
                                      </p:cBhvr>
                                      <p:to x="100000" y="80000"/>
                                    </p:animScale>
                                    <p:animScale>
                                      <p:cBhvr>
                                        <p:cTn id="82" dur="166" decel="50000">
                                          <p:stCondLst>
                                            <p:cond delay="1338"/>
                                          </p:stCondLst>
                                        </p:cTn>
                                        <p:tgtEl>
                                          <p:spTgt spid="5">
                                            <p:txEl>
                                              <p:pRg st="1" end="1"/>
                                            </p:txEl>
                                          </p:spTgt>
                                        </p:tgtEl>
                                      </p:cBhvr>
                                      <p:to x="100000" y="100000"/>
                                    </p:animScale>
                                    <p:animScale>
                                      <p:cBhvr>
                                        <p:cTn id="83" dur="26">
                                          <p:stCondLst>
                                            <p:cond delay="1642"/>
                                          </p:stCondLst>
                                        </p:cTn>
                                        <p:tgtEl>
                                          <p:spTgt spid="5">
                                            <p:txEl>
                                              <p:pRg st="1" end="1"/>
                                            </p:txEl>
                                          </p:spTgt>
                                        </p:tgtEl>
                                      </p:cBhvr>
                                      <p:to x="100000" y="90000"/>
                                    </p:animScale>
                                    <p:animScale>
                                      <p:cBhvr>
                                        <p:cTn id="84" dur="166" decel="50000">
                                          <p:stCondLst>
                                            <p:cond delay="1668"/>
                                          </p:stCondLst>
                                        </p:cTn>
                                        <p:tgtEl>
                                          <p:spTgt spid="5">
                                            <p:txEl>
                                              <p:pRg st="1" end="1"/>
                                            </p:txEl>
                                          </p:spTgt>
                                        </p:tgtEl>
                                      </p:cBhvr>
                                      <p:to x="100000" y="100000"/>
                                    </p:animScale>
                                    <p:animScale>
                                      <p:cBhvr>
                                        <p:cTn id="85" dur="26">
                                          <p:stCondLst>
                                            <p:cond delay="1808"/>
                                          </p:stCondLst>
                                        </p:cTn>
                                        <p:tgtEl>
                                          <p:spTgt spid="5">
                                            <p:txEl>
                                              <p:pRg st="1" end="1"/>
                                            </p:txEl>
                                          </p:spTgt>
                                        </p:tgtEl>
                                      </p:cBhvr>
                                      <p:to x="100000" y="95000"/>
                                    </p:animScale>
                                    <p:animScale>
                                      <p:cBhvr>
                                        <p:cTn id="86" dur="166" decel="50000">
                                          <p:stCondLst>
                                            <p:cond delay="1834"/>
                                          </p:stCondLst>
                                        </p:cTn>
                                        <p:tgtEl>
                                          <p:spTgt spid="5">
                                            <p:txEl>
                                              <p:pRg st="1" end="1"/>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5">
                                            <p:txEl>
                                              <p:pRg st="2" end="2"/>
                                            </p:txEl>
                                          </p:spTgt>
                                        </p:tgtEl>
                                        <p:attrNameLst>
                                          <p:attrName>style.visibility</p:attrName>
                                        </p:attrNameLst>
                                      </p:cBhvr>
                                      <p:to>
                                        <p:strVal val="visible"/>
                                      </p:to>
                                    </p:set>
                                    <p:animEffect transition="in" filter="wipe(down)">
                                      <p:cBhvr>
                                        <p:cTn id="89" dur="580">
                                          <p:stCondLst>
                                            <p:cond delay="0"/>
                                          </p:stCondLst>
                                        </p:cTn>
                                        <p:tgtEl>
                                          <p:spTgt spid="5">
                                            <p:txEl>
                                              <p:pRg st="2" end="2"/>
                                            </p:txEl>
                                          </p:spTgt>
                                        </p:tgtEl>
                                      </p:cBhvr>
                                    </p:animEffect>
                                    <p:anim calcmode="lin" valueType="num">
                                      <p:cBhvr>
                                        <p:cTn id="9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5">
                                            <p:txEl>
                                              <p:pRg st="2" end="2"/>
                                            </p:txEl>
                                          </p:spTgt>
                                        </p:tgtEl>
                                      </p:cBhvr>
                                      <p:to x="100000" y="60000"/>
                                    </p:animScale>
                                    <p:animScale>
                                      <p:cBhvr>
                                        <p:cTn id="96" dur="166" decel="50000">
                                          <p:stCondLst>
                                            <p:cond delay="676"/>
                                          </p:stCondLst>
                                        </p:cTn>
                                        <p:tgtEl>
                                          <p:spTgt spid="5">
                                            <p:txEl>
                                              <p:pRg st="2" end="2"/>
                                            </p:txEl>
                                          </p:spTgt>
                                        </p:tgtEl>
                                      </p:cBhvr>
                                      <p:to x="100000" y="100000"/>
                                    </p:animScale>
                                    <p:animScale>
                                      <p:cBhvr>
                                        <p:cTn id="97" dur="26">
                                          <p:stCondLst>
                                            <p:cond delay="1312"/>
                                          </p:stCondLst>
                                        </p:cTn>
                                        <p:tgtEl>
                                          <p:spTgt spid="5">
                                            <p:txEl>
                                              <p:pRg st="2" end="2"/>
                                            </p:txEl>
                                          </p:spTgt>
                                        </p:tgtEl>
                                      </p:cBhvr>
                                      <p:to x="100000" y="80000"/>
                                    </p:animScale>
                                    <p:animScale>
                                      <p:cBhvr>
                                        <p:cTn id="98" dur="166" decel="50000">
                                          <p:stCondLst>
                                            <p:cond delay="1338"/>
                                          </p:stCondLst>
                                        </p:cTn>
                                        <p:tgtEl>
                                          <p:spTgt spid="5">
                                            <p:txEl>
                                              <p:pRg st="2" end="2"/>
                                            </p:txEl>
                                          </p:spTgt>
                                        </p:tgtEl>
                                      </p:cBhvr>
                                      <p:to x="100000" y="100000"/>
                                    </p:animScale>
                                    <p:animScale>
                                      <p:cBhvr>
                                        <p:cTn id="99" dur="26">
                                          <p:stCondLst>
                                            <p:cond delay="1642"/>
                                          </p:stCondLst>
                                        </p:cTn>
                                        <p:tgtEl>
                                          <p:spTgt spid="5">
                                            <p:txEl>
                                              <p:pRg st="2" end="2"/>
                                            </p:txEl>
                                          </p:spTgt>
                                        </p:tgtEl>
                                      </p:cBhvr>
                                      <p:to x="100000" y="90000"/>
                                    </p:animScale>
                                    <p:animScale>
                                      <p:cBhvr>
                                        <p:cTn id="100" dur="166" decel="50000">
                                          <p:stCondLst>
                                            <p:cond delay="1668"/>
                                          </p:stCondLst>
                                        </p:cTn>
                                        <p:tgtEl>
                                          <p:spTgt spid="5">
                                            <p:txEl>
                                              <p:pRg st="2" end="2"/>
                                            </p:txEl>
                                          </p:spTgt>
                                        </p:tgtEl>
                                      </p:cBhvr>
                                      <p:to x="100000" y="100000"/>
                                    </p:animScale>
                                    <p:animScale>
                                      <p:cBhvr>
                                        <p:cTn id="101" dur="26">
                                          <p:stCondLst>
                                            <p:cond delay="1808"/>
                                          </p:stCondLst>
                                        </p:cTn>
                                        <p:tgtEl>
                                          <p:spTgt spid="5">
                                            <p:txEl>
                                              <p:pRg st="2" end="2"/>
                                            </p:txEl>
                                          </p:spTgt>
                                        </p:tgtEl>
                                      </p:cBhvr>
                                      <p:to x="100000" y="95000"/>
                                    </p:animScale>
                                    <p:animScale>
                                      <p:cBhvr>
                                        <p:cTn id="102" dur="166" decel="50000">
                                          <p:stCondLst>
                                            <p:cond delay="1834"/>
                                          </p:stCondLst>
                                        </p:cTn>
                                        <p:tgtEl>
                                          <p:spTgt spid="5">
                                            <p:txEl>
                                              <p:pRg st="2" end="2"/>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5">
                                            <p:txEl>
                                              <p:pRg st="3" end="3"/>
                                            </p:txEl>
                                          </p:spTgt>
                                        </p:tgtEl>
                                        <p:attrNameLst>
                                          <p:attrName>style.visibility</p:attrName>
                                        </p:attrNameLst>
                                      </p:cBhvr>
                                      <p:to>
                                        <p:strVal val="visible"/>
                                      </p:to>
                                    </p:set>
                                    <p:animEffect transition="in" filter="wipe(down)">
                                      <p:cBhvr>
                                        <p:cTn id="105" dur="580">
                                          <p:stCondLst>
                                            <p:cond delay="0"/>
                                          </p:stCondLst>
                                        </p:cTn>
                                        <p:tgtEl>
                                          <p:spTgt spid="5">
                                            <p:txEl>
                                              <p:pRg st="3" end="3"/>
                                            </p:txEl>
                                          </p:spTgt>
                                        </p:tgtEl>
                                      </p:cBhvr>
                                    </p:animEffect>
                                    <p:anim calcmode="lin" valueType="num">
                                      <p:cBhvr>
                                        <p:cTn id="10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5">
                                            <p:txEl>
                                              <p:pRg st="3" end="3"/>
                                            </p:txEl>
                                          </p:spTgt>
                                        </p:tgtEl>
                                      </p:cBhvr>
                                      <p:to x="100000" y="60000"/>
                                    </p:animScale>
                                    <p:animScale>
                                      <p:cBhvr>
                                        <p:cTn id="112" dur="166" decel="50000">
                                          <p:stCondLst>
                                            <p:cond delay="676"/>
                                          </p:stCondLst>
                                        </p:cTn>
                                        <p:tgtEl>
                                          <p:spTgt spid="5">
                                            <p:txEl>
                                              <p:pRg st="3" end="3"/>
                                            </p:txEl>
                                          </p:spTgt>
                                        </p:tgtEl>
                                      </p:cBhvr>
                                      <p:to x="100000" y="100000"/>
                                    </p:animScale>
                                    <p:animScale>
                                      <p:cBhvr>
                                        <p:cTn id="113" dur="26">
                                          <p:stCondLst>
                                            <p:cond delay="1312"/>
                                          </p:stCondLst>
                                        </p:cTn>
                                        <p:tgtEl>
                                          <p:spTgt spid="5">
                                            <p:txEl>
                                              <p:pRg st="3" end="3"/>
                                            </p:txEl>
                                          </p:spTgt>
                                        </p:tgtEl>
                                      </p:cBhvr>
                                      <p:to x="100000" y="80000"/>
                                    </p:animScale>
                                    <p:animScale>
                                      <p:cBhvr>
                                        <p:cTn id="114" dur="166" decel="50000">
                                          <p:stCondLst>
                                            <p:cond delay="1338"/>
                                          </p:stCondLst>
                                        </p:cTn>
                                        <p:tgtEl>
                                          <p:spTgt spid="5">
                                            <p:txEl>
                                              <p:pRg st="3" end="3"/>
                                            </p:txEl>
                                          </p:spTgt>
                                        </p:tgtEl>
                                      </p:cBhvr>
                                      <p:to x="100000" y="100000"/>
                                    </p:animScale>
                                    <p:animScale>
                                      <p:cBhvr>
                                        <p:cTn id="115" dur="26">
                                          <p:stCondLst>
                                            <p:cond delay="1642"/>
                                          </p:stCondLst>
                                        </p:cTn>
                                        <p:tgtEl>
                                          <p:spTgt spid="5">
                                            <p:txEl>
                                              <p:pRg st="3" end="3"/>
                                            </p:txEl>
                                          </p:spTgt>
                                        </p:tgtEl>
                                      </p:cBhvr>
                                      <p:to x="100000" y="90000"/>
                                    </p:animScale>
                                    <p:animScale>
                                      <p:cBhvr>
                                        <p:cTn id="116" dur="166" decel="50000">
                                          <p:stCondLst>
                                            <p:cond delay="1668"/>
                                          </p:stCondLst>
                                        </p:cTn>
                                        <p:tgtEl>
                                          <p:spTgt spid="5">
                                            <p:txEl>
                                              <p:pRg st="3" end="3"/>
                                            </p:txEl>
                                          </p:spTgt>
                                        </p:tgtEl>
                                      </p:cBhvr>
                                      <p:to x="100000" y="100000"/>
                                    </p:animScale>
                                    <p:animScale>
                                      <p:cBhvr>
                                        <p:cTn id="117" dur="26">
                                          <p:stCondLst>
                                            <p:cond delay="1808"/>
                                          </p:stCondLst>
                                        </p:cTn>
                                        <p:tgtEl>
                                          <p:spTgt spid="5">
                                            <p:txEl>
                                              <p:pRg st="3" end="3"/>
                                            </p:txEl>
                                          </p:spTgt>
                                        </p:tgtEl>
                                      </p:cBhvr>
                                      <p:to x="100000" y="95000"/>
                                    </p:animScale>
                                    <p:animScale>
                                      <p:cBhvr>
                                        <p:cTn id="118"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190499" y="685800"/>
            <a:ext cx="8763000" cy="2209800"/>
          </a:xfrm>
        </p:spPr>
        <p:txBody>
          <a:bodyPr>
            <a:normAutofit fontScale="92500" lnSpcReduction="20000"/>
          </a:bodyPr>
          <a:lstStyle/>
          <a:p>
            <a:pPr marL="0" indent="0">
              <a:buNone/>
            </a:pPr>
            <a:r>
              <a:rPr lang="en-GB" sz="3800" u="sng" dirty="0">
                <a:solidFill>
                  <a:schemeClr val="tx1"/>
                </a:solidFill>
                <a:latin typeface="SassoonPrimaryInfant" panose="00000400000000000000" pitchFamily="2" charset="0"/>
              </a:rPr>
              <a:t>ALTERNATIVE PRONUNCIATIONS:</a:t>
            </a:r>
          </a:p>
          <a:p>
            <a:pPr marL="0" indent="0">
              <a:buNone/>
            </a:pPr>
            <a:endParaRPr lang="en-GB" sz="3800" u="sng" dirty="0">
              <a:solidFill>
                <a:schemeClr val="tx1"/>
              </a:solidFill>
              <a:latin typeface="SassoonPrimaryInfant" panose="00000400000000000000" pitchFamily="2" charset="0"/>
            </a:endParaRPr>
          </a:p>
          <a:p>
            <a:pPr marL="0" indent="0">
              <a:buNone/>
            </a:pPr>
            <a:r>
              <a:rPr lang="en-GB" sz="3800" dirty="0">
                <a:solidFill>
                  <a:schemeClr val="tx1"/>
                </a:solidFill>
                <a:latin typeface="SassoonPrimaryInfant" panose="00000400000000000000" pitchFamily="2" charset="0"/>
              </a:rPr>
              <a:t>A grapheme can be pronounced in different ways.  For example:</a:t>
            </a:r>
          </a:p>
        </p:txBody>
      </p:sp>
      <p:sp>
        <p:nvSpPr>
          <p:cNvPr id="5" name="Content Placeholder 13"/>
          <p:cNvSpPr txBox="1">
            <a:spLocks/>
          </p:cNvSpPr>
          <p:nvPr/>
        </p:nvSpPr>
        <p:spPr>
          <a:xfrm>
            <a:off x="-762000" y="3241239"/>
            <a:ext cx="7934325"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4000" dirty="0">
              <a:solidFill>
                <a:srgbClr val="00B0F0"/>
              </a:solidFill>
              <a:latin typeface="Comic Sans MS" panose="030F0702030302020204" pitchFamily="66" charset="0"/>
            </a:endParaRPr>
          </a:p>
        </p:txBody>
      </p:sp>
      <p:sp>
        <p:nvSpPr>
          <p:cNvPr id="3" name="Rectangle 2"/>
          <p:cNvSpPr/>
          <p:nvPr/>
        </p:nvSpPr>
        <p:spPr>
          <a:xfrm>
            <a:off x="447675" y="2895600"/>
            <a:ext cx="8763000" cy="4031873"/>
          </a:xfrm>
          <a:prstGeom prst="rect">
            <a:avLst/>
          </a:prstGeom>
        </p:spPr>
        <p:txBody>
          <a:bodyPr wrap="square">
            <a:spAutoFit/>
          </a:bodyPr>
          <a:lstStyle/>
          <a:p>
            <a:r>
              <a:rPr lang="en-GB" sz="3200" dirty="0" err="1">
                <a:solidFill>
                  <a:srgbClr val="FF0000"/>
                </a:solidFill>
                <a:latin typeface="SassoonPrimaryInfant" panose="00000400000000000000" pitchFamily="2" charset="0"/>
              </a:rPr>
              <a:t>i</a:t>
            </a:r>
            <a:r>
              <a:rPr lang="en-GB" sz="3200" dirty="0">
                <a:latin typeface="SassoonPrimaryInfant" panose="00000400000000000000" pitchFamily="2" charset="0"/>
              </a:rPr>
              <a:t> - fin, find 		          </a:t>
            </a:r>
            <a:r>
              <a:rPr lang="en-GB" sz="3200" dirty="0">
                <a:solidFill>
                  <a:srgbClr val="FF0000"/>
                </a:solidFill>
                <a:latin typeface="SassoonPrimaryInfant" panose="00000400000000000000" pitchFamily="2" charset="0"/>
              </a:rPr>
              <a:t>ow</a:t>
            </a:r>
            <a:r>
              <a:rPr lang="en-GB" sz="3200" dirty="0">
                <a:latin typeface="SassoonPrimaryInfant" panose="00000400000000000000" pitchFamily="2" charset="0"/>
              </a:rPr>
              <a:t> - cow, blow</a:t>
            </a:r>
          </a:p>
          <a:p>
            <a:r>
              <a:rPr lang="en-GB" sz="3200" dirty="0">
                <a:solidFill>
                  <a:srgbClr val="FF0000"/>
                </a:solidFill>
                <a:latin typeface="SassoonPrimaryInfant" panose="00000400000000000000" pitchFamily="2" charset="0"/>
              </a:rPr>
              <a:t>o</a:t>
            </a:r>
            <a:r>
              <a:rPr lang="en-GB" sz="3200" dirty="0">
                <a:latin typeface="SassoonPrimaryInfant" panose="00000400000000000000" pitchFamily="2" charset="0"/>
              </a:rPr>
              <a:t> - hot, cold 		          </a:t>
            </a:r>
            <a:r>
              <a:rPr lang="en-GB" sz="3200" dirty="0" err="1">
                <a:solidFill>
                  <a:srgbClr val="FF0000"/>
                </a:solidFill>
                <a:latin typeface="SassoonPrimaryInfant" panose="00000400000000000000" pitchFamily="2" charset="0"/>
              </a:rPr>
              <a:t>ie</a:t>
            </a:r>
            <a:r>
              <a:rPr lang="en-GB" sz="3200" dirty="0">
                <a:latin typeface="SassoonPrimaryInfant" panose="00000400000000000000" pitchFamily="2" charset="0"/>
              </a:rPr>
              <a:t> - tie, field</a:t>
            </a:r>
          </a:p>
          <a:p>
            <a:r>
              <a:rPr lang="en-GB" sz="3200" dirty="0">
                <a:solidFill>
                  <a:srgbClr val="FF0000"/>
                </a:solidFill>
                <a:latin typeface="SassoonPrimaryInfant" panose="00000400000000000000" pitchFamily="2" charset="0"/>
              </a:rPr>
              <a:t>c</a:t>
            </a:r>
            <a:r>
              <a:rPr lang="en-GB" sz="3200" dirty="0">
                <a:latin typeface="SassoonPrimaryInfant" panose="00000400000000000000" pitchFamily="2" charset="0"/>
              </a:rPr>
              <a:t> - cat, city 		          </a:t>
            </a:r>
            <a:r>
              <a:rPr lang="en-GB" sz="3200" dirty="0" err="1">
                <a:solidFill>
                  <a:srgbClr val="FF0000"/>
                </a:solidFill>
                <a:latin typeface="SassoonPrimaryInfant" panose="00000400000000000000" pitchFamily="2" charset="0"/>
              </a:rPr>
              <a:t>ea</a:t>
            </a:r>
            <a:r>
              <a:rPr lang="en-GB" sz="3200" dirty="0">
                <a:latin typeface="SassoonPrimaryInfant" panose="00000400000000000000" pitchFamily="2" charset="0"/>
              </a:rPr>
              <a:t> - eat, bread</a:t>
            </a:r>
          </a:p>
          <a:p>
            <a:r>
              <a:rPr lang="en-GB" sz="3200" dirty="0">
                <a:solidFill>
                  <a:srgbClr val="FF0000"/>
                </a:solidFill>
                <a:latin typeface="SassoonPrimaryInfant" panose="00000400000000000000" pitchFamily="2" charset="0"/>
              </a:rPr>
              <a:t>u</a:t>
            </a:r>
            <a:r>
              <a:rPr lang="en-GB" sz="3200" dirty="0">
                <a:latin typeface="SassoonPrimaryInfant" panose="00000400000000000000" pitchFamily="2" charset="0"/>
              </a:rPr>
              <a:t> - but, put 		          </a:t>
            </a:r>
            <a:r>
              <a:rPr lang="en-GB" sz="3200" dirty="0">
                <a:solidFill>
                  <a:srgbClr val="FF0000"/>
                </a:solidFill>
                <a:latin typeface="SassoonPrimaryInfant" panose="00000400000000000000" pitchFamily="2" charset="0"/>
              </a:rPr>
              <a:t>a</a:t>
            </a:r>
            <a:r>
              <a:rPr lang="en-GB" sz="3200" dirty="0">
                <a:latin typeface="SassoonPrimaryInfant" panose="00000400000000000000" pitchFamily="2" charset="0"/>
              </a:rPr>
              <a:t> - hat, what</a:t>
            </a:r>
          </a:p>
          <a:p>
            <a:r>
              <a:rPr lang="en-GB" sz="3200" dirty="0" err="1">
                <a:solidFill>
                  <a:srgbClr val="FF0000"/>
                </a:solidFill>
                <a:latin typeface="SassoonPrimaryInfant" panose="00000400000000000000" pitchFamily="2" charset="0"/>
              </a:rPr>
              <a:t>ch</a:t>
            </a:r>
            <a:r>
              <a:rPr lang="en-GB" sz="3200" dirty="0">
                <a:latin typeface="SassoonPrimaryInfant" panose="00000400000000000000" pitchFamily="2" charset="0"/>
              </a:rPr>
              <a:t> - chin, school, chef</a:t>
            </a:r>
          </a:p>
          <a:p>
            <a:r>
              <a:rPr lang="en-GB" sz="3200" dirty="0" err="1">
                <a:solidFill>
                  <a:srgbClr val="FF0000"/>
                </a:solidFill>
                <a:latin typeface="SassoonPrimaryInfant" panose="00000400000000000000" pitchFamily="2" charset="0"/>
              </a:rPr>
              <a:t>ou</a:t>
            </a:r>
            <a:r>
              <a:rPr lang="en-GB" sz="3200" dirty="0">
                <a:latin typeface="SassoonPrimaryInfant" panose="00000400000000000000" pitchFamily="2" charset="0"/>
              </a:rPr>
              <a:t> - out, shoulder, could, you</a:t>
            </a:r>
          </a:p>
          <a:p>
            <a:endParaRPr lang="en-GB" sz="3200" dirty="0">
              <a:solidFill>
                <a:schemeClr val="bg1"/>
              </a:solidFill>
              <a:latin typeface="Comic Sans MS" panose="030F0702030302020204" pitchFamily="66" charset="0"/>
            </a:endParaRPr>
          </a:p>
          <a:p>
            <a:endParaRPr lang="en-GB"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760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8)">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a:spLocks noGrp="1"/>
          </p:cNvSpPr>
          <p:nvPr>
            <p:ph idx="1"/>
          </p:nvPr>
        </p:nvSpPr>
        <p:spPr>
          <a:xfrm>
            <a:off x="634632" y="685800"/>
            <a:ext cx="7934325" cy="1371599"/>
          </a:xfrm>
        </p:spPr>
        <p:txBody>
          <a:bodyPr>
            <a:prstTxWarp prst="textArchUp">
              <a:avLst/>
            </a:prstTxWarp>
            <a:normAutofit/>
          </a:bodyPr>
          <a:lstStyle/>
          <a:p>
            <a:pPr marL="0" indent="0" algn="ctr">
              <a:buNone/>
            </a:pPr>
            <a:r>
              <a:rPr lang="en-GB" sz="5400" dirty="0">
                <a:solidFill>
                  <a:schemeClr val="tx1"/>
                </a:solidFill>
                <a:effectLst>
                  <a:glow rad="101600">
                    <a:schemeClr val="accent1">
                      <a:satMod val="175000"/>
                      <a:alpha val="40000"/>
                    </a:schemeClr>
                  </a:glow>
                </a:effectLst>
                <a:latin typeface="SassoonPrimaryInfant" panose="00000400000000000000" pitchFamily="2" charset="0"/>
              </a:rPr>
              <a:t>How do we teach all of this?</a:t>
            </a:r>
          </a:p>
        </p:txBody>
      </p:sp>
      <p:sp>
        <p:nvSpPr>
          <p:cNvPr id="5" name="Content Placeholder 13"/>
          <p:cNvSpPr txBox="1">
            <a:spLocks/>
          </p:cNvSpPr>
          <p:nvPr/>
        </p:nvSpPr>
        <p:spPr>
          <a:xfrm>
            <a:off x="1066800" y="2609529"/>
            <a:ext cx="7637588" cy="434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700" dirty="0">
                <a:solidFill>
                  <a:schemeClr val="tx1"/>
                </a:solidFill>
                <a:latin typeface="SassoonPrimaryInfant" panose="00000400000000000000" pitchFamily="2" charset="0"/>
              </a:rPr>
              <a:t>At Whitestone we use RWI to teach phonics.</a:t>
            </a:r>
          </a:p>
          <a:p>
            <a:pPr marL="0" indent="0">
              <a:buNone/>
            </a:pPr>
            <a:endParaRPr lang="en-GB" sz="4700" u="sng" dirty="0">
              <a:solidFill>
                <a:schemeClr val="tx1"/>
              </a:solidFill>
              <a:latin typeface="SassoonPrimaryInfant" panose="00000400000000000000" pitchFamily="2" charset="0"/>
            </a:endParaRPr>
          </a:p>
          <a:p>
            <a:pPr marL="0" indent="0">
              <a:buNone/>
            </a:pPr>
            <a:r>
              <a:rPr lang="en-GB" sz="4700" dirty="0">
                <a:solidFill>
                  <a:schemeClr val="tx1"/>
                </a:solidFill>
                <a:latin typeface="SassoonPrimaryInfant" panose="00000400000000000000" pitchFamily="2" charset="0"/>
              </a:rPr>
              <a:t>We do this through a 10/15 minute ‘Speed Sound’ lesson at the beginning of every RWI session.</a:t>
            </a:r>
          </a:p>
        </p:txBody>
      </p:sp>
      <p:pic>
        <p:nvPicPr>
          <p:cNvPr id="1026" name="Picture 2" descr="Read Write Inc. Phonics - Ruth Miskin Phonics Training">
            <a:extLst>
              <a:ext uri="{FF2B5EF4-FFF2-40B4-BE49-F238E27FC236}">
                <a16:creationId xmlns:a16="http://schemas.microsoft.com/office/drawing/2014/main" id="{B7AD0DE6-4CA1-4EE9-9950-718102E45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2" y="1152364"/>
            <a:ext cx="387667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853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1872</TotalTime>
  <Words>1070</Words>
  <Application>Microsoft Office PowerPoint</Application>
  <PresentationFormat>On-screen Show (4:3)</PresentationFormat>
  <Paragraphs>154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Comic Sans MS</vt:lpstr>
      <vt:lpstr>SassoonPrimaryInfant</vt:lpstr>
      <vt:lpstr>Office Theme</vt:lpstr>
      <vt:lpstr>Welcome to Whitestone’s</vt:lpstr>
      <vt:lpstr>Aims of today’s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Boyce</dc:creator>
  <cp:lastModifiedBy>S Kilburn WIS</cp:lastModifiedBy>
  <cp:revision>83</cp:revision>
  <dcterms:created xsi:type="dcterms:W3CDTF">2006-08-16T00:00:00Z</dcterms:created>
  <dcterms:modified xsi:type="dcterms:W3CDTF">2022-03-30T07:43:23Z</dcterms:modified>
</cp:coreProperties>
</file>